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2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3"/>
    <p:restoredTop sz="80973"/>
  </p:normalViewPr>
  <p:slideViewPr>
    <p:cSldViewPr snapToGrid="0" snapToObjects="1">
      <p:cViewPr varScale="1">
        <p:scale>
          <a:sx n="38" d="100"/>
          <a:sy n="38" d="100"/>
        </p:scale>
        <p:origin x="9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7528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Мы постоянно сталкиваемся со множеством разнообразных микроорганизмов: бактериями, вирусами, грибами, паразитами, фагами. Они есть в воздухе, в почве, в воде, в организме человека и животных, на всех поверхностях и предметах, к которым мы прикасаемся — везде. </a:t>
            </a:r>
          </a:p>
          <a:p>
            <a:pPr>
              <a:defRPr sz="1600"/>
            </a:pPr>
            <a:r>
              <a:t>Микроорганизмы настолько малы, что мы не видим их, но замечаем влияние на наше самочувствие и здоровье (как положительное, так и отрицательное).</a:t>
            </a:r>
          </a:p>
        </p:txBody>
      </p:sp>
    </p:spTree>
    <p:extLst>
      <p:ext uri="{BB962C8B-B14F-4D97-AF65-F5344CB8AC3E}">
        <p14:creationId xmlns:p14="http://schemas.microsoft.com/office/powerpoint/2010/main" val="84313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 b="1"/>
            </a:pPr>
            <a:r>
              <a:rPr dirty="0" err="1"/>
              <a:t>Затяжные</a:t>
            </a:r>
            <a:r>
              <a:rPr dirty="0"/>
              <a:t> </a:t>
            </a:r>
            <a:r>
              <a:rPr dirty="0" err="1"/>
              <a:t>стрессы</a:t>
            </a:r>
            <a:endParaRPr dirty="0"/>
          </a:p>
          <a:p>
            <a:pPr>
              <a:defRPr sz="1600"/>
            </a:pPr>
            <a:r>
              <a:rPr dirty="0" err="1"/>
              <a:t>Иммунная</a:t>
            </a:r>
            <a:r>
              <a:rPr dirty="0"/>
              <a:t> и </a:t>
            </a:r>
            <a:r>
              <a:rPr dirty="0" err="1"/>
              <a:t>нервная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 </a:t>
            </a:r>
            <a:r>
              <a:rPr dirty="0" err="1"/>
              <a:t>тесно</a:t>
            </a:r>
            <a:r>
              <a:rPr dirty="0"/>
              <a:t> </a:t>
            </a:r>
            <a:r>
              <a:rPr dirty="0" err="1"/>
              <a:t>связаны</a:t>
            </a:r>
            <a:r>
              <a:rPr dirty="0"/>
              <a:t>. </a:t>
            </a:r>
            <a:r>
              <a:rPr dirty="0" err="1"/>
              <a:t>Сильные</a:t>
            </a:r>
            <a:r>
              <a:rPr dirty="0"/>
              <a:t> </a:t>
            </a:r>
            <a:r>
              <a:rPr dirty="0" err="1"/>
              <a:t>переживания</a:t>
            </a:r>
            <a:r>
              <a:rPr dirty="0"/>
              <a:t> </a:t>
            </a:r>
            <a:r>
              <a:rPr dirty="0" err="1"/>
              <a:t>приводят</a:t>
            </a:r>
            <a:r>
              <a:rPr dirty="0"/>
              <a:t> к </a:t>
            </a:r>
            <a:r>
              <a:rPr dirty="0" err="1"/>
              <a:t>выбросу</a:t>
            </a:r>
            <a:r>
              <a:rPr dirty="0"/>
              <a:t> </a:t>
            </a:r>
            <a:r>
              <a:rPr dirty="0" err="1"/>
              <a:t>гормонов</a:t>
            </a:r>
            <a:r>
              <a:rPr dirty="0"/>
              <a:t> </a:t>
            </a:r>
            <a:r>
              <a:rPr dirty="0" err="1"/>
              <a:t>стресса</a:t>
            </a:r>
            <a:r>
              <a:rPr dirty="0"/>
              <a:t> и </a:t>
            </a:r>
            <a:r>
              <a:rPr dirty="0" err="1"/>
              <a:t>ослабляют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. </a:t>
            </a:r>
          </a:p>
          <a:p>
            <a:pPr>
              <a:defRPr sz="1600" b="1"/>
            </a:pPr>
            <a:r>
              <a:rPr dirty="0" err="1"/>
              <a:t>Отсутствие</a:t>
            </a:r>
            <a:r>
              <a:rPr dirty="0"/>
              <a:t> </a:t>
            </a:r>
            <a:r>
              <a:rPr dirty="0" err="1"/>
              <a:t>отдыха</a:t>
            </a:r>
            <a:r>
              <a:rPr dirty="0"/>
              <a:t> </a:t>
            </a:r>
          </a:p>
          <a:p>
            <a:pPr>
              <a:defRPr sz="1600"/>
            </a:pPr>
            <a:r>
              <a:rPr dirty="0" err="1"/>
              <a:t>Регулярные</a:t>
            </a:r>
            <a:r>
              <a:rPr dirty="0"/>
              <a:t> </a:t>
            </a:r>
            <a:r>
              <a:rPr dirty="0" err="1"/>
              <a:t>переутомления</a:t>
            </a:r>
            <a:r>
              <a:rPr dirty="0"/>
              <a:t> и </a:t>
            </a:r>
            <a:r>
              <a:rPr dirty="0" err="1"/>
              <a:t>нарушение</a:t>
            </a:r>
            <a:r>
              <a:rPr dirty="0"/>
              <a:t> </a:t>
            </a:r>
            <a:r>
              <a:rPr dirty="0" err="1"/>
              <a:t>сна</a:t>
            </a:r>
            <a:r>
              <a:rPr dirty="0"/>
              <a:t> </a:t>
            </a:r>
            <a:r>
              <a:rPr dirty="0" err="1"/>
              <a:t>замедляют</a:t>
            </a:r>
            <a:r>
              <a:rPr dirty="0"/>
              <a:t> </a:t>
            </a:r>
            <a:r>
              <a:rPr dirty="0" err="1"/>
              <a:t>процессы</a:t>
            </a:r>
            <a:r>
              <a:rPr dirty="0"/>
              <a:t> </a:t>
            </a:r>
            <a:r>
              <a:rPr dirty="0" err="1"/>
              <a:t>восстановления</a:t>
            </a:r>
            <a:r>
              <a:rPr dirty="0"/>
              <a:t> и </a:t>
            </a:r>
            <a:r>
              <a:rPr dirty="0" err="1"/>
              <a:t>синтез</a:t>
            </a:r>
            <a:r>
              <a:rPr dirty="0"/>
              <a:t> </a:t>
            </a:r>
            <a:r>
              <a:rPr dirty="0" err="1"/>
              <a:t>гормонов</a:t>
            </a:r>
            <a:r>
              <a:rPr dirty="0"/>
              <a:t> </a:t>
            </a:r>
            <a:r>
              <a:rPr dirty="0" err="1"/>
              <a:t>радости</a:t>
            </a:r>
            <a:r>
              <a:rPr dirty="0"/>
              <a:t>. </a:t>
            </a:r>
          </a:p>
          <a:p>
            <a:pPr>
              <a:defRPr sz="1600"/>
            </a:pPr>
            <a:r>
              <a:rPr b="1" dirty="0" err="1"/>
              <a:t>Повторные</a:t>
            </a:r>
            <a:r>
              <a:rPr b="1" dirty="0"/>
              <a:t> </a:t>
            </a:r>
            <a:r>
              <a:rPr b="1" dirty="0" err="1"/>
              <a:t>вирусные</a:t>
            </a:r>
            <a:r>
              <a:rPr b="1" dirty="0"/>
              <a:t> </a:t>
            </a:r>
            <a:r>
              <a:rPr b="1" dirty="0" err="1"/>
              <a:t>инфекции</a:t>
            </a:r>
            <a:r>
              <a:rPr dirty="0"/>
              <a:t> </a:t>
            </a:r>
            <a:r>
              <a:rPr dirty="0" err="1"/>
              <a:t>расходуют</a:t>
            </a:r>
            <a:r>
              <a:rPr dirty="0"/>
              <a:t> </a:t>
            </a:r>
            <a:r>
              <a:rPr dirty="0" err="1"/>
              <a:t>резервы</a:t>
            </a:r>
            <a:r>
              <a:rPr dirty="0"/>
              <a:t> </a:t>
            </a:r>
            <a:r>
              <a:rPr dirty="0" err="1"/>
              <a:t>иммунной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 и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привести</a:t>
            </a:r>
            <a:r>
              <a:rPr dirty="0"/>
              <a:t> к </a:t>
            </a:r>
            <a:r>
              <a:rPr dirty="0" err="1"/>
              <a:t>её</a:t>
            </a:r>
            <a:r>
              <a:rPr dirty="0"/>
              <a:t> </a:t>
            </a:r>
            <a:r>
              <a:rPr dirty="0" err="1"/>
              <a:t>сбою</a:t>
            </a:r>
            <a:r>
              <a:rPr dirty="0"/>
              <a:t>. </a:t>
            </a:r>
          </a:p>
          <a:p>
            <a:pPr>
              <a:defRPr sz="1600" b="1"/>
            </a:pPr>
            <a:r>
              <a:rPr dirty="0" err="1"/>
              <a:t>Неправильное</a:t>
            </a:r>
            <a:r>
              <a:rPr dirty="0"/>
              <a:t> </a:t>
            </a:r>
            <a:r>
              <a:rPr dirty="0" err="1"/>
              <a:t>питание</a:t>
            </a:r>
            <a:r>
              <a:rPr dirty="0"/>
              <a:t> </a:t>
            </a:r>
          </a:p>
          <a:p>
            <a:pPr>
              <a:defRPr sz="1600"/>
            </a:pPr>
            <a:r>
              <a:rPr dirty="0" err="1"/>
              <a:t>Иммунитет</a:t>
            </a:r>
            <a:r>
              <a:rPr dirty="0"/>
              <a:t> </a:t>
            </a:r>
            <a:r>
              <a:rPr dirty="0" err="1"/>
              <a:t>зависит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: 80% «</a:t>
            </a:r>
            <a:r>
              <a:rPr dirty="0" err="1"/>
              <a:t>клеток</a:t>
            </a:r>
            <a:r>
              <a:rPr dirty="0"/>
              <a:t>» </a:t>
            </a:r>
            <a:r>
              <a:rPr dirty="0" err="1"/>
              <a:t>иммунной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 </a:t>
            </a:r>
            <a:r>
              <a:rPr dirty="0" err="1"/>
              <a:t>находится</a:t>
            </a:r>
            <a:r>
              <a:rPr dirty="0"/>
              <a:t> </a:t>
            </a:r>
            <a:r>
              <a:rPr dirty="0" err="1"/>
              <a:t>именно</a:t>
            </a:r>
            <a:r>
              <a:rPr dirty="0"/>
              <a:t> в </a:t>
            </a:r>
            <a:r>
              <a:rPr dirty="0" err="1"/>
              <a:t>нём</a:t>
            </a:r>
            <a:r>
              <a:rPr dirty="0"/>
              <a:t>. </a:t>
            </a:r>
            <a:r>
              <a:rPr dirty="0" err="1"/>
              <a:t>Все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едим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ослабляет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усиливает</a:t>
            </a:r>
            <a:r>
              <a:rPr dirty="0"/>
              <a:t> </a:t>
            </a:r>
            <a:r>
              <a:rPr dirty="0" err="1"/>
              <a:t>наш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. </a:t>
            </a:r>
            <a:r>
              <a:rPr dirty="0" err="1"/>
              <a:t>Овощи</a:t>
            </a:r>
            <a:r>
              <a:rPr dirty="0"/>
              <a:t> и </a:t>
            </a:r>
            <a:r>
              <a:rPr dirty="0" err="1"/>
              <a:t>фрукты</a:t>
            </a:r>
            <a:r>
              <a:rPr dirty="0"/>
              <a:t>, </a:t>
            </a:r>
            <a:r>
              <a:rPr dirty="0" err="1"/>
              <a:t>растительная</a:t>
            </a:r>
            <a:r>
              <a:rPr dirty="0"/>
              <a:t> </a:t>
            </a:r>
            <a:r>
              <a:rPr dirty="0" err="1"/>
              <a:t>пища</a:t>
            </a:r>
            <a:r>
              <a:rPr dirty="0"/>
              <a:t> – </a:t>
            </a:r>
            <a:r>
              <a:rPr dirty="0" err="1"/>
              <a:t>должны</a:t>
            </a:r>
            <a:r>
              <a:rPr dirty="0"/>
              <a:t> </a:t>
            </a:r>
            <a:r>
              <a:rPr dirty="0" err="1"/>
              <a:t>составлять</a:t>
            </a:r>
            <a:r>
              <a:rPr dirty="0"/>
              <a:t> 50% </a:t>
            </a:r>
            <a:r>
              <a:rPr dirty="0" err="1"/>
              <a:t>рациона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943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Справится</a:t>
            </a:r>
            <a:r>
              <a:rPr dirty="0"/>
              <a:t> с </a:t>
            </a:r>
            <a:r>
              <a:rPr dirty="0" err="1"/>
              <a:t>сезонной</a:t>
            </a:r>
            <a:r>
              <a:rPr dirty="0"/>
              <a:t> </a:t>
            </a:r>
            <a:r>
              <a:rPr dirty="0" err="1"/>
              <a:t>подд</a:t>
            </a:r>
            <a:r>
              <a:rPr lang="ru-RU" dirty="0"/>
              <a:t>е</a:t>
            </a:r>
            <a:r>
              <a:rPr dirty="0" err="1"/>
              <a:t>ржкой</a:t>
            </a:r>
            <a:r>
              <a:rPr dirty="0"/>
              <a:t> - </a:t>
            </a:r>
            <a:r>
              <a:rPr dirty="0" err="1"/>
              <a:t>Фитовирон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7858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Shape 4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spcBef>
                <a:spcPts val="12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Справится</a:t>
            </a:r>
            <a:r>
              <a:rPr dirty="0"/>
              <a:t> с </a:t>
            </a:r>
            <a:r>
              <a:rPr dirty="0" err="1"/>
              <a:t>сезонной</a:t>
            </a:r>
            <a:r>
              <a:rPr dirty="0"/>
              <a:t> </a:t>
            </a:r>
            <a:r>
              <a:rPr dirty="0" err="1"/>
              <a:t>поддержкой</a:t>
            </a:r>
            <a:r>
              <a:rPr dirty="0"/>
              <a:t> </a:t>
            </a:r>
            <a:r>
              <a:rPr dirty="0" err="1"/>
              <a:t>Фитовирон</a:t>
            </a:r>
            <a:r>
              <a:rPr dirty="0"/>
              <a:t> — </a:t>
            </a:r>
            <a:r>
              <a:rPr dirty="0" err="1"/>
              <a:t>уникальный</a:t>
            </a:r>
            <a:r>
              <a:rPr dirty="0"/>
              <a:t> </a:t>
            </a:r>
            <a:r>
              <a:rPr dirty="0" err="1"/>
              <a:t>фитоконцентрат</a:t>
            </a:r>
            <a:r>
              <a:rPr dirty="0"/>
              <a:t> </a:t>
            </a:r>
            <a:r>
              <a:rPr dirty="0" err="1"/>
              <a:t>ценных</a:t>
            </a:r>
            <a:r>
              <a:rPr dirty="0"/>
              <a:t> </a:t>
            </a:r>
            <a:r>
              <a:rPr dirty="0" err="1"/>
              <a:t>растительных</a:t>
            </a:r>
            <a:r>
              <a:rPr dirty="0"/>
              <a:t> </a:t>
            </a:r>
            <a:r>
              <a:rPr dirty="0" err="1"/>
              <a:t>компонентов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lang="ru-RU" dirty="0"/>
              <a:t>укрепления</a:t>
            </a:r>
            <a:r>
              <a:rPr dirty="0"/>
              <a:t> </a:t>
            </a:r>
            <a:r>
              <a:rPr dirty="0" err="1"/>
              <a:t>защитных</a:t>
            </a:r>
            <a:r>
              <a:rPr dirty="0"/>
              <a:t> </a:t>
            </a:r>
            <a:r>
              <a:rPr dirty="0" err="1"/>
              <a:t>сил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 </a:t>
            </a:r>
            <a:endParaRPr lang="ru-RU" dirty="0"/>
          </a:p>
          <a:p>
            <a:r>
              <a:rPr dirty="0"/>
              <a:t>21 </a:t>
            </a:r>
            <a:r>
              <a:rPr dirty="0" err="1"/>
              <a:t>высокоактивный</a:t>
            </a:r>
            <a:r>
              <a:rPr dirty="0"/>
              <a:t> </a:t>
            </a:r>
            <a:r>
              <a:rPr dirty="0" err="1"/>
              <a:t>экстракт</a:t>
            </a:r>
            <a:r>
              <a:rPr dirty="0"/>
              <a:t> в </a:t>
            </a:r>
            <a:r>
              <a:rPr dirty="0" err="1"/>
              <a:t>составе</a:t>
            </a:r>
            <a:r>
              <a:rPr dirty="0"/>
              <a:t> </a:t>
            </a:r>
            <a:r>
              <a:rPr dirty="0" err="1"/>
              <a:t>поддерживает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и </a:t>
            </a:r>
            <a:r>
              <a:rPr dirty="0" err="1"/>
              <a:t>обеспечивает</a:t>
            </a:r>
            <a:r>
              <a:rPr dirty="0"/>
              <a:t> </a:t>
            </a:r>
            <a:r>
              <a:rPr dirty="0" err="1"/>
              <a:t>эффективную</a:t>
            </a:r>
            <a:r>
              <a:rPr dirty="0"/>
              <a:t> </a:t>
            </a:r>
            <a:r>
              <a:rPr dirty="0" err="1"/>
              <a:t>защиту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lang="ru-RU" dirty="0"/>
              <a:t>патогенов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178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Композиция</a:t>
            </a:r>
            <a:r>
              <a:rPr lang="ru-RU" baseline="0" dirty="0"/>
              <a:t> </a:t>
            </a:r>
            <a:r>
              <a:rPr dirty="0" err="1"/>
              <a:t>экстрактов</a:t>
            </a:r>
            <a:r>
              <a:rPr dirty="0"/>
              <a:t> в </a:t>
            </a:r>
            <a:r>
              <a:rPr lang="ru-RU" dirty="0"/>
              <a:t>составе </a:t>
            </a:r>
            <a:r>
              <a:rPr dirty="0" err="1"/>
              <a:t>Фитовирон</a:t>
            </a:r>
            <a:r>
              <a:rPr lang="ru-RU" dirty="0"/>
              <a:t>а</a:t>
            </a:r>
            <a:r>
              <a:rPr dirty="0"/>
              <a:t> </a:t>
            </a:r>
            <a:r>
              <a:rPr dirty="0" err="1"/>
              <a:t>подобран</a:t>
            </a:r>
            <a:r>
              <a:rPr lang="ru-RU" dirty="0"/>
              <a:t>а</a:t>
            </a:r>
            <a:r>
              <a:rPr dirty="0"/>
              <a:t> </a:t>
            </a:r>
            <a:r>
              <a:rPr dirty="0" err="1"/>
              <a:t>так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активировать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уровня</a:t>
            </a:r>
            <a:r>
              <a:rPr dirty="0"/>
              <a:t> </a:t>
            </a:r>
            <a:r>
              <a:rPr dirty="0" err="1"/>
              <a:t>защиты</a:t>
            </a:r>
            <a:r>
              <a:rPr dirty="0"/>
              <a:t> </a:t>
            </a:r>
            <a:r>
              <a:rPr dirty="0" err="1"/>
              <a:t>иммунной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0115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Этот продукт работает как иммунобустер. </a:t>
            </a:r>
          </a:p>
        </p:txBody>
      </p:sp>
    </p:spTree>
    <p:extLst>
      <p:ext uri="{BB962C8B-B14F-4D97-AF65-F5344CB8AC3E}">
        <p14:creationId xmlns:p14="http://schemas.microsoft.com/office/powerpoint/2010/main" val="2589329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Нильс</a:t>
            </a:r>
            <a:r>
              <a:rPr dirty="0"/>
              <a:t> </a:t>
            </a:r>
            <a:r>
              <a:rPr dirty="0" err="1"/>
              <a:t>Душек</a:t>
            </a:r>
            <a:r>
              <a:rPr dirty="0"/>
              <a:t> — </a:t>
            </a:r>
            <a:r>
              <a:rPr dirty="0" err="1"/>
              <a:t>создатель</a:t>
            </a:r>
            <a:r>
              <a:rPr dirty="0"/>
              <a:t> </a:t>
            </a:r>
            <a:r>
              <a:rPr dirty="0" err="1"/>
              <a:t>Би</a:t>
            </a:r>
            <a:r>
              <a:rPr dirty="0"/>
              <a:t>-</a:t>
            </a:r>
            <a:r>
              <a:rPr lang="ru-RU" dirty="0"/>
              <a:t>Л</a:t>
            </a:r>
            <a:r>
              <a:rPr dirty="0" err="1"/>
              <a:t>урона</a:t>
            </a:r>
            <a:r>
              <a:rPr dirty="0"/>
              <a:t>, </a:t>
            </a:r>
            <a:r>
              <a:rPr dirty="0" err="1"/>
              <a:t>легендарного</a:t>
            </a:r>
            <a:r>
              <a:rPr dirty="0"/>
              <a:t> </a:t>
            </a:r>
            <a:r>
              <a:rPr dirty="0" err="1"/>
              <a:t>комплекса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здоровья</a:t>
            </a:r>
            <a:r>
              <a:rPr dirty="0"/>
              <a:t> </a:t>
            </a:r>
            <a:r>
              <a:rPr dirty="0" err="1"/>
              <a:t>суставов</a:t>
            </a:r>
            <a:r>
              <a:rPr dirty="0"/>
              <a:t>. </a:t>
            </a:r>
            <a:r>
              <a:rPr dirty="0" err="1"/>
              <a:t>Результаты</a:t>
            </a:r>
            <a:r>
              <a:rPr dirty="0"/>
              <a:t> </a:t>
            </a:r>
            <a:r>
              <a:rPr dirty="0" err="1"/>
              <a:t>исследований</a:t>
            </a:r>
            <a:r>
              <a:rPr dirty="0"/>
              <a:t>, </a:t>
            </a:r>
            <a:r>
              <a:rPr dirty="0" err="1"/>
              <a:t>проводимых</a:t>
            </a:r>
            <a:r>
              <a:rPr dirty="0"/>
              <a:t> </a:t>
            </a:r>
            <a:r>
              <a:rPr dirty="0" err="1"/>
              <a:t>доктором</a:t>
            </a:r>
            <a:r>
              <a:rPr dirty="0"/>
              <a:t> </a:t>
            </a:r>
            <a:r>
              <a:rPr dirty="0" err="1"/>
              <a:t>Душеком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протяжении</a:t>
            </a:r>
            <a:r>
              <a:rPr dirty="0"/>
              <a:t> 15 </a:t>
            </a:r>
            <a:r>
              <a:rPr dirty="0" err="1"/>
              <a:t>лет</a:t>
            </a:r>
            <a:r>
              <a:rPr dirty="0"/>
              <a:t>, </a:t>
            </a:r>
            <a:r>
              <a:rPr lang="ru-RU" dirty="0"/>
              <a:t>п</a:t>
            </a:r>
            <a:r>
              <a:rPr dirty="0"/>
              <a:t>о </a:t>
            </a:r>
            <a:r>
              <a:rPr dirty="0" err="1"/>
              <a:t>сочетаемости</a:t>
            </a:r>
            <a:r>
              <a:rPr dirty="0"/>
              <a:t> </a:t>
            </a:r>
            <a:r>
              <a:rPr dirty="0" err="1"/>
              <a:t>фитоэкстрактов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, </a:t>
            </a:r>
            <a:r>
              <a:rPr dirty="0" err="1"/>
              <a:t>позволили</a:t>
            </a:r>
            <a:r>
              <a:rPr dirty="0"/>
              <a:t> </a:t>
            </a:r>
            <a:r>
              <a:rPr dirty="0" err="1"/>
              <a:t>подобрать</a:t>
            </a:r>
            <a:r>
              <a:rPr dirty="0"/>
              <a:t> </a:t>
            </a:r>
            <a:r>
              <a:rPr dirty="0" err="1"/>
              <a:t>композиции</a:t>
            </a:r>
            <a:r>
              <a:rPr dirty="0"/>
              <a:t>, в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каждое</a:t>
            </a:r>
            <a:r>
              <a:rPr dirty="0"/>
              <a:t> </a:t>
            </a:r>
            <a:r>
              <a:rPr dirty="0" err="1"/>
              <a:t>активное</a:t>
            </a:r>
            <a:r>
              <a:rPr dirty="0"/>
              <a:t> </a:t>
            </a:r>
            <a:r>
              <a:rPr dirty="0" err="1"/>
              <a:t>вещество</a:t>
            </a:r>
            <a:r>
              <a:rPr dirty="0"/>
              <a:t> </a:t>
            </a:r>
            <a:r>
              <a:rPr dirty="0" err="1"/>
              <a:t>усиливает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другого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436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протяжении</a:t>
            </a:r>
            <a:r>
              <a:rPr dirty="0"/>
              <a:t> </a:t>
            </a:r>
            <a:r>
              <a:rPr dirty="0" err="1"/>
              <a:t>веков</a:t>
            </a:r>
            <a:r>
              <a:rPr dirty="0"/>
              <a:t> </a:t>
            </a:r>
            <a:r>
              <a:rPr dirty="0" err="1"/>
              <a:t>люди</a:t>
            </a:r>
            <a:r>
              <a:rPr dirty="0"/>
              <a:t> </a:t>
            </a:r>
            <a:r>
              <a:rPr dirty="0" err="1"/>
              <a:t>использовали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 </a:t>
            </a:r>
            <a:r>
              <a:rPr dirty="0" err="1"/>
              <a:t>вокруг</a:t>
            </a:r>
            <a:r>
              <a:rPr dirty="0"/>
              <a:t> </a:t>
            </a:r>
            <a:r>
              <a:rPr dirty="0" err="1"/>
              <a:t>себя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лечения</a:t>
            </a:r>
            <a:r>
              <a:rPr dirty="0"/>
              <a:t> </a:t>
            </a:r>
            <a:r>
              <a:rPr dirty="0" err="1"/>
              <a:t>множества</a:t>
            </a:r>
            <a:r>
              <a:rPr dirty="0"/>
              <a:t> </a:t>
            </a:r>
            <a:r>
              <a:rPr dirty="0" err="1"/>
              <a:t>недугов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сотни</a:t>
            </a:r>
            <a:r>
              <a:rPr dirty="0"/>
              <a:t>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учёным</a:t>
            </a:r>
            <a:r>
              <a:rPr dirty="0"/>
              <a:t> </a:t>
            </a:r>
            <a:r>
              <a:rPr dirty="0" err="1"/>
              <a:t>удалось</a:t>
            </a:r>
            <a:r>
              <a:rPr dirty="0"/>
              <a:t> </a:t>
            </a:r>
            <a:r>
              <a:rPr dirty="0" err="1"/>
              <a:t>собрать</a:t>
            </a:r>
            <a:r>
              <a:rPr dirty="0"/>
              <a:t> </a:t>
            </a:r>
            <a:r>
              <a:rPr dirty="0" err="1"/>
              <a:t>ценные</a:t>
            </a:r>
            <a:r>
              <a:rPr dirty="0"/>
              <a:t> </a:t>
            </a:r>
            <a:r>
              <a:rPr dirty="0" err="1"/>
              <a:t>знания</a:t>
            </a:r>
            <a:r>
              <a:rPr dirty="0"/>
              <a:t> о </a:t>
            </a:r>
            <a:r>
              <a:rPr dirty="0" err="1"/>
              <a:t>полезных</a:t>
            </a:r>
            <a:r>
              <a:rPr dirty="0"/>
              <a:t> </a:t>
            </a:r>
            <a:r>
              <a:rPr dirty="0" err="1"/>
              <a:t>свойствах</a:t>
            </a:r>
            <a:r>
              <a:rPr dirty="0"/>
              <a:t> </a:t>
            </a:r>
            <a:r>
              <a:rPr dirty="0" err="1"/>
              <a:t>растений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уголков</a:t>
            </a:r>
            <a:r>
              <a:rPr dirty="0"/>
              <a:t> </a:t>
            </a:r>
            <a:r>
              <a:rPr dirty="0" err="1"/>
              <a:t>земного</a:t>
            </a:r>
            <a:r>
              <a:rPr dirty="0"/>
              <a:t> </a:t>
            </a:r>
            <a:r>
              <a:rPr dirty="0" err="1"/>
              <a:t>шара</a:t>
            </a:r>
            <a:r>
              <a:rPr dirty="0"/>
              <a:t>.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создания</a:t>
            </a:r>
            <a:r>
              <a:rPr dirty="0"/>
              <a:t> </a:t>
            </a:r>
            <a:r>
              <a:rPr dirty="0" err="1"/>
              <a:t>нового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dirty="0"/>
              <a:t> </a:t>
            </a:r>
            <a:r>
              <a:rPr dirty="0" err="1"/>
              <a:t>доктор</a:t>
            </a:r>
            <a:r>
              <a:rPr dirty="0"/>
              <a:t> </a:t>
            </a:r>
            <a:r>
              <a:rPr dirty="0" err="1"/>
              <a:t>Душек</a:t>
            </a:r>
            <a:r>
              <a:rPr dirty="0"/>
              <a:t> </a:t>
            </a:r>
            <a:r>
              <a:rPr dirty="0" err="1"/>
              <a:t>проанализирова</a:t>
            </a:r>
            <a:r>
              <a:rPr lang="ru-RU" dirty="0"/>
              <a:t>л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различных</a:t>
            </a:r>
            <a:r>
              <a:rPr dirty="0"/>
              <a:t> </a:t>
            </a:r>
            <a:r>
              <a:rPr dirty="0" err="1"/>
              <a:t>трав</a:t>
            </a:r>
            <a:r>
              <a:rPr dirty="0"/>
              <a:t> и </a:t>
            </a:r>
            <a:r>
              <a:rPr dirty="0" err="1"/>
              <a:t>растений</a:t>
            </a:r>
            <a:r>
              <a:rPr dirty="0"/>
              <a:t> и </a:t>
            </a:r>
            <a:r>
              <a:rPr dirty="0" err="1"/>
              <a:t>отобрал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эффективные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. </a:t>
            </a:r>
            <a:r>
              <a:rPr dirty="0" err="1"/>
              <a:t>Все</a:t>
            </a:r>
            <a:r>
              <a:rPr dirty="0"/>
              <a:t> </a:t>
            </a:r>
            <a:r>
              <a:rPr lang="ru-RU" dirty="0"/>
              <a:t>растения</a:t>
            </a:r>
            <a:r>
              <a:rPr dirty="0"/>
              <a:t>, </a:t>
            </a:r>
            <a:r>
              <a:rPr dirty="0" err="1"/>
              <a:t>входящие</a:t>
            </a:r>
            <a:r>
              <a:rPr dirty="0"/>
              <a:t> в </a:t>
            </a:r>
            <a:r>
              <a:rPr dirty="0" err="1"/>
              <a:t>состав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dirty="0"/>
              <a:t>, </a:t>
            </a:r>
            <a:r>
              <a:rPr dirty="0" err="1"/>
              <a:t>доставляются</a:t>
            </a:r>
            <a:r>
              <a:rPr dirty="0"/>
              <a:t> в </a:t>
            </a:r>
            <a:r>
              <a:rPr dirty="0" err="1"/>
              <a:t>Германию</a:t>
            </a:r>
            <a:r>
              <a:rPr lang="ru-RU" dirty="0"/>
              <a:t>, экстракты из</a:t>
            </a:r>
            <a:r>
              <a:rPr dirty="0"/>
              <a:t> </a:t>
            </a:r>
            <a:r>
              <a:rPr lang="ru-RU" dirty="0"/>
              <a:t>н</a:t>
            </a:r>
            <a:r>
              <a:rPr dirty="0"/>
              <a:t>и</a:t>
            </a:r>
            <a:r>
              <a:rPr lang="ru-RU" dirty="0"/>
              <a:t>х</a:t>
            </a:r>
            <a:r>
              <a:rPr dirty="0"/>
              <a:t> </a:t>
            </a:r>
            <a:r>
              <a:rPr dirty="0" err="1"/>
              <a:t>изготавливаются</a:t>
            </a:r>
            <a:r>
              <a:rPr dirty="0"/>
              <a:t> </a:t>
            </a:r>
            <a:r>
              <a:rPr dirty="0" err="1"/>
              <a:t>непосредственно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предприятии</a:t>
            </a:r>
            <a:r>
              <a:rPr dirty="0"/>
              <a:t> </a:t>
            </a:r>
            <a:r>
              <a:rPr dirty="0" err="1"/>
              <a:t>доктора</a:t>
            </a:r>
            <a:r>
              <a:rPr dirty="0"/>
              <a:t> </a:t>
            </a:r>
            <a:r>
              <a:rPr dirty="0" err="1"/>
              <a:t>Душека</a:t>
            </a:r>
            <a:r>
              <a:rPr dirty="0"/>
              <a:t>. 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 err="1"/>
              <a:t>Такой</a:t>
            </a:r>
            <a:r>
              <a:rPr dirty="0"/>
              <a:t> </a:t>
            </a:r>
            <a:r>
              <a:rPr dirty="0" err="1"/>
              <a:t>подход</a:t>
            </a:r>
            <a:r>
              <a:rPr dirty="0"/>
              <a:t> </a:t>
            </a:r>
            <a:r>
              <a:rPr dirty="0" err="1"/>
              <a:t>позволяет</a:t>
            </a:r>
            <a:r>
              <a:rPr dirty="0"/>
              <a:t> </a:t>
            </a:r>
            <a:r>
              <a:rPr dirty="0" err="1"/>
              <a:t>полно</a:t>
            </a:r>
            <a:r>
              <a:rPr lang="ru-RU" dirty="0" err="1"/>
              <a:t>стью</a:t>
            </a:r>
            <a:r>
              <a:rPr dirty="0"/>
              <a:t> </a:t>
            </a:r>
            <a:r>
              <a:rPr dirty="0" err="1"/>
              <a:t>контролировать</a:t>
            </a:r>
            <a:r>
              <a:rPr dirty="0"/>
              <a:t> </a:t>
            </a:r>
            <a:r>
              <a:rPr lang="ru-RU" dirty="0"/>
              <a:t>весь </a:t>
            </a:r>
            <a:r>
              <a:rPr dirty="0" err="1"/>
              <a:t>цикл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dirty="0"/>
              <a:t>, </a:t>
            </a:r>
            <a:r>
              <a:rPr dirty="0" err="1"/>
              <a:t>избегать</a:t>
            </a:r>
            <a:r>
              <a:rPr dirty="0"/>
              <a:t> </a:t>
            </a:r>
            <a:r>
              <a:rPr dirty="0" err="1"/>
              <a:t>длительного</a:t>
            </a:r>
            <a:r>
              <a:rPr dirty="0"/>
              <a:t> </a:t>
            </a:r>
            <a:r>
              <a:rPr dirty="0" err="1"/>
              <a:t>хранения</a:t>
            </a:r>
            <a:r>
              <a:rPr dirty="0"/>
              <a:t> и </a:t>
            </a:r>
            <a:r>
              <a:rPr dirty="0" err="1"/>
              <a:t>транспортировки</a:t>
            </a:r>
            <a:r>
              <a:rPr dirty="0"/>
              <a:t> </a:t>
            </a:r>
            <a:r>
              <a:rPr dirty="0" err="1"/>
              <a:t>готовых</a:t>
            </a:r>
            <a:r>
              <a:rPr dirty="0"/>
              <a:t> </a:t>
            </a:r>
            <a:r>
              <a:rPr dirty="0" err="1"/>
              <a:t>экстрактов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сторонних</a:t>
            </a:r>
            <a:r>
              <a:rPr dirty="0"/>
              <a:t> </a:t>
            </a:r>
            <a:r>
              <a:rPr dirty="0" err="1"/>
              <a:t>производителей</a:t>
            </a:r>
            <a:r>
              <a:rPr dirty="0"/>
              <a:t>. 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получения</a:t>
            </a:r>
            <a:r>
              <a:rPr dirty="0"/>
              <a:t> </a:t>
            </a:r>
            <a:r>
              <a:rPr dirty="0" err="1"/>
              <a:t>каждого</a:t>
            </a:r>
            <a:r>
              <a:rPr dirty="0"/>
              <a:t> </a:t>
            </a:r>
            <a:r>
              <a:rPr dirty="0" err="1"/>
              <a:t>экстракта</a:t>
            </a:r>
            <a:r>
              <a:rPr dirty="0"/>
              <a:t> </a:t>
            </a:r>
            <a:r>
              <a:rPr dirty="0" err="1"/>
              <a:t>используется</a:t>
            </a:r>
            <a:r>
              <a:rPr dirty="0"/>
              <a:t> </a:t>
            </a:r>
            <a:r>
              <a:rPr dirty="0" err="1"/>
              <a:t>индивидуально</a:t>
            </a:r>
            <a:r>
              <a:rPr dirty="0"/>
              <a:t> </a:t>
            </a:r>
            <a:r>
              <a:rPr dirty="0" err="1"/>
              <a:t>подобранная</a:t>
            </a:r>
            <a:r>
              <a:rPr dirty="0"/>
              <a:t> </a:t>
            </a:r>
            <a:r>
              <a:rPr dirty="0" err="1"/>
              <a:t>концентрация</a:t>
            </a:r>
            <a:r>
              <a:rPr dirty="0"/>
              <a:t> </a:t>
            </a:r>
            <a:r>
              <a:rPr dirty="0" err="1"/>
              <a:t>экстрагента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позволяет</a:t>
            </a:r>
            <a:r>
              <a:rPr dirty="0"/>
              <a:t> </a:t>
            </a:r>
            <a:r>
              <a:rPr dirty="0" err="1"/>
              <a:t>выделить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 </a:t>
            </a:r>
            <a:r>
              <a:rPr dirty="0" err="1"/>
              <a:t>необходимые</a:t>
            </a:r>
            <a:r>
              <a:rPr dirty="0"/>
              <a:t> </a:t>
            </a:r>
            <a:r>
              <a:rPr dirty="0" err="1"/>
              <a:t>активные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 в </a:t>
            </a:r>
            <a:r>
              <a:rPr dirty="0" err="1"/>
              <a:t>максимальных</a:t>
            </a:r>
            <a:r>
              <a:rPr dirty="0"/>
              <a:t> </a:t>
            </a:r>
            <a:r>
              <a:rPr dirty="0" err="1"/>
              <a:t>концентрациях</a:t>
            </a:r>
            <a:r>
              <a:rPr dirty="0"/>
              <a:t>. </a:t>
            </a:r>
            <a:r>
              <a:rPr dirty="0" err="1"/>
              <a:t>Затем</a:t>
            </a:r>
            <a:r>
              <a:rPr dirty="0"/>
              <a:t> </a:t>
            </a:r>
            <a:r>
              <a:rPr dirty="0" err="1"/>
              <a:t>проверяется</a:t>
            </a:r>
            <a:r>
              <a:rPr dirty="0"/>
              <a:t> </a:t>
            </a:r>
            <a:r>
              <a:rPr dirty="0" err="1"/>
              <a:t>совместимость</a:t>
            </a:r>
            <a:r>
              <a:rPr dirty="0"/>
              <a:t> </a:t>
            </a:r>
            <a:r>
              <a:rPr dirty="0" err="1"/>
              <a:t>компонентов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избежать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антагонистического</a:t>
            </a:r>
            <a:r>
              <a:rPr dirty="0"/>
              <a:t> (</a:t>
            </a:r>
            <a:r>
              <a:rPr dirty="0" err="1"/>
              <a:t>несовместимого</a:t>
            </a:r>
            <a:r>
              <a:rPr dirty="0"/>
              <a:t>) </a:t>
            </a:r>
            <a:r>
              <a:rPr dirty="0" err="1"/>
              <a:t>действия</a:t>
            </a:r>
            <a:r>
              <a:rPr dirty="0"/>
              <a:t>. И, </a:t>
            </a:r>
            <a:r>
              <a:rPr dirty="0" err="1"/>
              <a:t>наконец</a:t>
            </a:r>
            <a:r>
              <a:rPr dirty="0"/>
              <a:t>,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счет</a:t>
            </a:r>
            <a:r>
              <a:rPr dirty="0"/>
              <a:t> </a:t>
            </a:r>
            <a:r>
              <a:rPr dirty="0" err="1"/>
              <a:t>верных</a:t>
            </a:r>
            <a:r>
              <a:rPr dirty="0"/>
              <a:t> </a:t>
            </a:r>
            <a:r>
              <a:rPr dirty="0" err="1"/>
              <a:t>пропорций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компонентов</a:t>
            </a:r>
            <a:r>
              <a:rPr dirty="0"/>
              <a:t> </a:t>
            </a:r>
            <a:r>
              <a:rPr dirty="0" err="1"/>
              <a:t>достигается</a:t>
            </a:r>
            <a:r>
              <a:rPr dirty="0"/>
              <a:t> </a:t>
            </a:r>
            <a:r>
              <a:rPr dirty="0" err="1"/>
              <a:t>общая</a:t>
            </a:r>
            <a:r>
              <a:rPr dirty="0"/>
              <a:t> </a:t>
            </a:r>
            <a:r>
              <a:rPr dirty="0" err="1"/>
              <a:t>синергия</a:t>
            </a:r>
            <a:r>
              <a:rPr dirty="0"/>
              <a:t> </a:t>
            </a:r>
            <a:r>
              <a:rPr dirty="0" err="1"/>
              <a:t>действия</a:t>
            </a:r>
            <a:r>
              <a:rPr dirty="0"/>
              <a:t>, </a:t>
            </a:r>
            <a:r>
              <a:rPr dirty="0" err="1"/>
              <a:t>обеспечивающая</a:t>
            </a:r>
            <a:r>
              <a:rPr dirty="0"/>
              <a:t> </a:t>
            </a:r>
            <a:r>
              <a:rPr dirty="0" err="1"/>
              <a:t>эффективность</a:t>
            </a:r>
            <a:r>
              <a:rPr dirty="0"/>
              <a:t> </a:t>
            </a:r>
            <a:r>
              <a:rPr dirty="0" err="1"/>
              <a:t>фитоконцентрата</a:t>
            </a:r>
            <a:r>
              <a:rPr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82054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Сначала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отобрано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lang="ru-RU" dirty="0"/>
              <a:t>50 </a:t>
            </a:r>
            <a:r>
              <a:rPr dirty="0" err="1"/>
              <a:t>полезных</a:t>
            </a:r>
            <a:r>
              <a:rPr dirty="0"/>
              <a:t> </a:t>
            </a:r>
            <a:r>
              <a:rPr dirty="0" err="1"/>
              <a:t>растений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мира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927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4" name="Shape 5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В </a:t>
            </a:r>
            <a:r>
              <a:rPr dirty="0" err="1"/>
              <a:t>составе</a:t>
            </a:r>
            <a:r>
              <a:rPr dirty="0"/>
              <a:t> </a:t>
            </a:r>
            <a:r>
              <a:rPr dirty="0" err="1"/>
              <a:t>Фитовирона</a:t>
            </a:r>
            <a:r>
              <a:rPr dirty="0"/>
              <a:t> </a:t>
            </a:r>
            <a:r>
              <a:rPr dirty="0" err="1"/>
              <a:t>экстракты</a:t>
            </a:r>
            <a:r>
              <a:rPr dirty="0"/>
              <a:t> 21-го </a:t>
            </a:r>
            <a:r>
              <a:rPr dirty="0" err="1"/>
              <a:t>растения</a:t>
            </a:r>
            <a:r>
              <a:rPr dirty="0"/>
              <a:t>, </a:t>
            </a:r>
            <a:r>
              <a:rPr dirty="0" err="1"/>
              <a:t>собранных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мира</a:t>
            </a:r>
            <a:r>
              <a:rPr dirty="0"/>
              <a:t>.</a:t>
            </a:r>
          </a:p>
          <a:p>
            <a:r>
              <a:rPr dirty="0"/>
              <a:t> </a:t>
            </a:r>
          </a:p>
          <a:p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алоэ</a:t>
            </a:r>
            <a:r>
              <a:rPr dirty="0"/>
              <a:t> (Aloe </a:t>
            </a:r>
            <a:r>
              <a:rPr dirty="0" err="1"/>
              <a:t>arborescens</a:t>
            </a:r>
            <a:r>
              <a:rPr dirty="0"/>
              <a:t>)  </a:t>
            </a:r>
          </a:p>
          <a:p>
            <a:r>
              <a:rPr dirty="0" err="1"/>
              <a:t>Цветки</a:t>
            </a:r>
            <a:r>
              <a:rPr dirty="0"/>
              <a:t> </a:t>
            </a:r>
            <a:r>
              <a:rPr dirty="0" err="1"/>
              <a:t>липы</a:t>
            </a:r>
            <a:r>
              <a:rPr dirty="0"/>
              <a:t> (</a:t>
            </a:r>
            <a:r>
              <a:rPr dirty="0" err="1"/>
              <a:t>Tilia</a:t>
            </a:r>
            <a:r>
              <a:rPr dirty="0"/>
              <a:t> </a:t>
            </a:r>
            <a:r>
              <a:rPr dirty="0" err="1"/>
              <a:t>cordata</a:t>
            </a:r>
            <a:r>
              <a:rPr dirty="0"/>
              <a:t> flower)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родиолы</a:t>
            </a:r>
            <a:r>
              <a:rPr dirty="0"/>
              <a:t> (</a:t>
            </a:r>
            <a:r>
              <a:rPr dirty="0" err="1"/>
              <a:t>Rhodiola</a:t>
            </a:r>
            <a:r>
              <a:rPr dirty="0"/>
              <a:t> </a:t>
            </a:r>
            <a:r>
              <a:rPr dirty="0" err="1"/>
              <a:t>rosea</a:t>
            </a:r>
            <a:r>
              <a:rPr dirty="0"/>
              <a:t> root) </a:t>
            </a:r>
          </a:p>
          <a:p>
            <a:r>
              <a:rPr dirty="0" err="1"/>
              <a:t>Цветки</a:t>
            </a:r>
            <a:r>
              <a:rPr dirty="0"/>
              <a:t> </a:t>
            </a:r>
            <a:r>
              <a:rPr dirty="0" err="1"/>
              <a:t>календулы</a:t>
            </a:r>
            <a:r>
              <a:rPr dirty="0"/>
              <a:t> (Calendula officinalis flower) </a:t>
            </a:r>
          </a:p>
          <a:p>
            <a:r>
              <a:rPr lang="ru-RU" dirty="0" smtClean="0"/>
              <a:t>Трава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посконника</a:t>
            </a:r>
            <a:r>
              <a:rPr dirty="0" smtClean="0"/>
              <a:t> </a:t>
            </a:r>
            <a:r>
              <a:rPr dirty="0"/>
              <a:t>(Eupatorium </a:t>
            </a:r>
            <a:r>
              <a:rPr dirty="0" err="1"/>
              <a:t>perfoliatum</a:t>
            </a:r>
            <a:r>
              <a:rPr dirty="0"/>
              <a:t> herb)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солодки</a:t>
            </a:r>
            <a:r>
              <a:rPr dirty="0"/>
              <a:t> (</a:t>
            </a:r>
            <a:r>
              <a:rPr dirty="0" err="1"/>
              <a:t>Glycyrrhiza</a:t>
            </a:r>
            <a:r>
              <a:rPr dirty="0"/>
              <a:t> </a:t>
            </a:r>
            <a:r>
              <a:rPr dirty="0" err="1"/>
              <a:t>glabra</a:t>
            </a:r>
            <a:r>
              <a:rPr dirty="0"/>
              <a:t> root) </a:t>
            </a:r>
          </a:p>
          <a:p>
            <a:r>
              <a:rPr dirty="0" err="1"/>
              <a:t>Гриб</a:t>
            </a:r>
            <a:r>
              <a:rPr dirty="0"/>
              <a:t> </a:t>
            </a:r>
            <a:r>
              <a:rPr dirty="0" err="1"/>
              <a:t>чага</a:t>
            </a:r>
            <a:r>
              <a:rPr dirty="0"/>
              <a:t> (</a:t>
            </a:r>
            <a:r>
              <a:rPr dirty="0" err="1"/>
              <a:t>Inonotus</a:t>
            </a:r>
            <a:r>
              <a:rPr dirty="0"/>
              <a:t> obliquus ) </a:t>
            </a:r>
          </a:p>
          <a:p>
            <a:r>
              <a:rPr dirty="0" err="1"/>
              <a:t>Плоды</a:t>
            </a:r>
            <a:r>
              <a:rPr dirty="0"/>
              <a:t> </a:t>
            </a:r>
            <a:r>
              <a:rPr dirty="0" err="1"/>
              <a:t>шиповника</a:t>
            </a:r>
            <a:r>
              <a:rPr dirty="0"/>
              <a:t> (Rosa </a:t>
            </a:r>
            <a:r>
              <a:rPr dirty="0" err="1"/>
              <a:t>canina</a:t>
            </a:r>
            <a:r>
              <a:rPr dirty="0"/>
              <a:t> fruit)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элеутерококка</a:t>
            </a:r>
            <a:r>
              <a:rPr dirty="0"/>
              <a:t> (</a:t>
            </a:r>
            <a:r>
              <a:rPr dirty="0" err="1"/>
              <a:t>Eleutherococcus</a:t>
            </a:r>
            <a:r>
              <a:rPr dirty="0"/>
              <a:t> </a:t>
            </a:r>
            <a:r>
              <a:rPr dirty="0" err="1"/>
              <a:t>senticosus</a:t>
            </a:r>
            <a:r>
              <a:rPr dirty="0"/>
              <a:t> root)</a:t>
            </a:r>
          </a:p>
          <a:p>
            <a:r>
              <a:rPr lang="ru-RU" dirty="0" err="1"/>
              <a:t>Трва</a:t>
            </a:r>
            <a:r>
              <a:rPr lang="ru-RU" dirty="0"/>
              <a:t> э</a:t>
            </a:r>
            <a:r>
              <a:rPr dirty="0" err="1"/>
              <a:t>хинаце</a:t>
            </a:r>
            <a:r>
              <a:rPr lang="ru-RU" dirty="0"/>
              <a:t>и</a:t>
            </a:r>
            <a:r>
              <a:rPr dirty="0"/>
              <a:t> (Echinacea </a:t>
            </a:r>
            <a:r>
              <a:rPr dirty="0" err="1"/>
              <a:t>purpurea</a:t>
            </a:r>
            <a:r>
              <a:rPr dirty="0"/>
              <a:t> herb)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шлемника</a:t>
            </a:r>
            <a:r>
              <a:rPr dirty="0"/>
              <a:t> (</a:t>
            </a:r>
            <a:r>
              <a:rPr dirty="0" err="1"/>
              <a:t>Scutellaria</a:t>
            </a:r>
            <a:r>
              <a:rPr dirty="0"/>
              <a:t> </a:t>
            </a:r>
            <a:r>
              <a:rPr dirty="0" err="1"/>
              <a:t>baicalensis</a:t>
            </a:r>
            <a:r>
              <a:rPr dirty="0"/>
              <a:t> root)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дягиля</a:t>
            </a:r>
            <a:r>
              <a:rPr dirty="0"/>
              <a:t> (Angelica officinalis root)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астрагала</a:t>
            </a:r>
            <a:r>
              <a:rPr dirty="0"/>
              <a:t> (</a:t>
            </a:r>
            <a:r>
              <a:rPr dirty="0" err="1"/>
              <a:t>Astragalus</a:t>
            </a:r>
            <a:r>
              <a:rPr dirty="0"/>
              <a:t> </a:t>
            </a:r>
            <a:r>
              <a:rPr dirty="0" err="1"/>
              <a:t>chinensis</a:t>
            </a:r>
            <a:r>
              <a:rPr dirty="0"/>
              <a:t> root)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шалфея</a:t>
            </a:r>
            <a:r>
              <a:rPr dirty="0"/>
              <a:t> (Salvia </a:t>
            </a:r>
            <a:r>
              <a:rPr dirty="0" err="1"/>
              <a:t>miltiorrhiza</a:t>
            </a:r>
            <a:r>
              <a:rPr dirty="0"/>
              <a:t> root)</a:t>
            </a:r>
          </a:p>
          <a:p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березы</a:t>
            </a:r>
            <a:r>
              <a:rPr dirty="0"/>
              <a:t> (</a:t>
            </a:r>
            <a:r>
              <a:rPr dirty="0" err="1"/>
              <a:t>Betula</a:t>
            </a:r>
            <a:r>
              <a:rPr dirty="0"/>
              <a:t> alba leaf)</a:t>
            </a:r>
          </a:p>
          <a:p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розмарина</a:t>
            </a:r>
            <a:r>
              <a:rPr dirty="0"/>
              <a:t> (Rosmarinus officinalis leaf ) </a:t>
            </a:r>
          </a:p>
          <a:p>
            <a:r>
              <a:rPr lang="ru-RU" dirty="0"/>
              <a:t>Л</a:t>
            </a:r>
            <a:r>
              <a:rPr dirty="0" err="1"/>
              <a:t>исть</a:t>
            </a:r>
            <a:r>
              <a:rPr lang="ru-RU" dirty="0"/>
              <a:t>я</a:t>
            </a:r>
            <a:r>
              <a:rPr dirty="0"/>
              <a:t> </a:t>
            </a:r>
            <a:r>
              <a:rPr dirty="0" err="1"/>
              <a:t>крапивы</a:t>
            </a:r>
            <a:r>
              <a:rPr dirty="0"/>
              <a:t> (</a:t>
            </a:r>
            <a:r>
              <a:rPr dirty="0" err="1"/>
              <a:t>Urtica</a:t>
            </a:r>
            <a:r>
              <a:rPr dirty="0"/>
              <a:t> </a:t>
            </a:r>
            <a:r>
              <a:rPr dirty="0" err="1"/>
              <a:t>diolica</a:t>
            </a:r>
            <a:r>
              <a:rPr dirty="0"/>
              <a:t> leaf)</a:t>
            </a:r>
          </a:p>
          <a:p>
            <a:r>
              <a:rPr lang="ru-RU" dirty="0"/>
              <a:t>Трава з</a:t>
            </a:r>
            <a:r>
              <a:rPr dirty="0" err="1"/>
              <a:t>олототысячник</a:t>
            </a:r>
            <a:r>
              <a:rPr lang="ru-RU" dirty="0"/>
              <a:t>а</a:t>
            </a:r>
            <a:r>
              <a:rPr dirty="0"/>
              <a:t> (</a:t>
            </a:r>
            <a:r>
              <a:rPr dirty="0" err="1"/>
              <a:t>Centaurium</a:t>
            </a:r>
            <a:r>
              <a:rPr dirty="0"/>
              <a:t> </a:t>
            </a:r>
            <a:r>
              <a:rPr dirty="0" err="1"/>
              <a:t>erythraea</a:t>
            </a:r>
            <a:r>
              <a:rPr dirty="0"/>
              <a:t> herb) </a:t>
            </a:r>
          </a:p>
          <a:p>
            <a:r>
              <a:rPr lang="ru-RU" dirty="0"/>
              <a:t>Плоды</a:t>
            </a:r>
            <a:r>
              <a:rPr dirty="0"/>
              <a:t> </a:t>
            </a:r>
            <a:r>
              <a:rPr dirty="0" err="1"/>
              <a:t>можжевельника</a:t>
            </a:r>
            <a:r>
              <a:rPr dirty="0"/>
              <a:t> (</a:t>
            </a:r>
            <a:r>
              <a:rPr dirty="0" err="1"/>
              <a:t>Juniperus</a:t>
            </a:r>
            <a:r>
              <a:rPr dirty="0"/>
              <a:t> </a:t>
            </a:r>
            <a:r>
              <a:rPr dirty="0" err="1"/>
              <a:t>communis</a:t>
            </a:r>
            <a:r>
              <a:rPr dirty="0"/>
              <a:t> fruit)</a:t>
            </a:r>
          </a:p>
          <a:p>
            <a:r>
              <a:rPr dirty="0" err="1"/>
              <a:t>Ягоды</a:t>
            </a:r>
            <a:r>
              <a:rPr dirty="0"/>
              <a:t> </a:t>
            </a:r>
            <a:r>
              <a:rPr dirty="0" err="1"/>
              <a:t>облепихи</a:t>
            </a:r>
            <a:r>
              <a:rPr dirty="0"/>
              <a:t> (</a:t>
            </a:r>
            <a:r>
              <a:rPr dirty="0" err="1"/>
              <a:t>Hippophaë</a:t>
            </a:r>
            <a:r>
              <a:rPr dirty="0"/>
              <a:t> </a:t>
            </a:r>
            <a:r>
              <a:rPr dirty="0" err="1"/>
              <a:t>rhamnoides</a:t>
            </a:r>
            <a:r>
              <a:rPr dirty="0"/>
              <a:t> fruit) </a:t>
            </a:r>
          </a:p>
          <a:p>
            <a:r>
              <a:rPr lang="ru-RU" dirty="0"/>
              <a:t>Трава</a:t>
            </a:r>
            <a:r>
              <a:rPr lang="ru-RU" baseline="0" dirty="0"/>
              <a:t> х</a:t>
            </a:r>
            <a:r>
              <a:rPr dirty="0" err="1"/>
              <a:t>во</a:t>
            </a:r>
            <a:r>
              <a:rPr lang="ru-RU" dirty="0"/>
              <a:t>ща</a:t>
            </a:r>
            <a:r>
              <a:rPr dirty="0"/>
              <a:t> (Equisetum </a:t>
            </a:r>
            <a:r>
              <a:rPr dirty="0" err="1"/>
              <a:t>arvense</a:t>
            </a:r>
            <a:r>
              <a:rPr dirty="0"/>
              <a:t> herb)</a:t>
            </a:r>
          </a:p>
        </p:txBody>
      </p:sp>
    </p:spTree>
    <p:extLst>
      <p:ext uri="{BB962C8B-B14F-4D97-AF65-F5344CB8AC3E}">
        <p14:creationId xmlns:p14="http://schemas.microsoft.com/office/powerpoint/2010/main" val="3358290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4" name="Shape 5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В </a:t>
            </a:r>
            <a:r>
              <a:rPr dirty="0" err="1"/>
              <a:t>составе</a:t>
            </a:r>
            <a:r>
              <a:rPr dirty="0"/>
              <a:t> </a:t>
            </a:r>
            <a:r>
              <a:rPr dirty="0" err="1"/>
              <a:t>Фитовирона</a:t>
            </a:r>
            <a:r>
              <a:rPr dirty="0"/>
              <a:t> </a:t>
            </a:r>
            <a:r>
              <a:rPr dirty="0" err="1"/>
              <a:t>экстракты</a:t>
            </a:r>
            <a:r>
              <a:rPr dirty="0"/>
              <a:t> 21-го </a:t>
            </a:r>
            <a:r>
              <a:rPr dirty="0" err="1"/>
              <a:t>растения</a:t>
            </a:r>
            <a:r>
              <a:rPr dirty="0"/>
              <a:t>, </a:t>
            </a:r>
            <a:r>
              <a:rPr dirty="0" err="1"/>
              <a:t>собранных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мира</a:t>
            </a:r>
            <a:r>
              <a:rPr dirty="0"/>
              <a:t>.</a:t>
            </a:r>
          </a:p>
          <a:p>
            <a:r>
              <a:rPr dirty="0"/>
              <a:t> </a:t>
            </a:r>
          </a:p>
          <a:p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алоэ</a:t>
            </a:r>
            <a:r>
              <a:rPr dirty="0"/>
              <a:t> (Aloe </a:t>
            </a:r>
            <a:r>
              <a:rPr dirty="0" err="1"/>
              <a:t>arborescens</a:t>
            </a:r>
            <a:r>
              <a:rPr dirty="0"/>
              <a:t>)  </a:t>
            </a:r>
          </a:p>
          <a:p>
            <a:r>
              <a:rPr dirty="0" err="1"/>
              <a:t>Цветки</a:t>
            </a:r>
            <a:r>
              <a:rPr dirty="0"/>
              <a:t> </a:t>
            </a:r>
            <a:r>
              <a:rPr dirty="0" err="1"/>
              <a:t>липы</a:t>
            </a:r>
            <a:r>
              <a:rPr dirty="0"/>
              <a:t> (</a:t>
            </a:r>
            <a:r>
              <a:rPr dirty="0" err="1"/>
              <a:t>Tilia</a:t>
            </a:r>
            <a:r>
              <a:rPr dirty="0"/>
              <a:t> </a:t>
            </a:r>
            <a:r>
              <a:rPr dirty="0" err="1"/>
              <a:t>cordata</a:t>
            </a:r>
            <a:r>
              <a:rPr dirty="0"/>
              <a:t> flower)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родиолы</a:t>
            </a:r>
            <a:r>
              <a:rPr dirty="0"/>
              <a:t> </a:t>
            </a:r>
            <a:r>
              <a:rPr dirty="0" err="1"/>
              <a:t>розовой</a:t>
            </a:r>
            <a:r>
              <a:rPr dirty="0"/>
              <a:t> (</a:t>
            </a:r>
            <a:r>
              <a:rPr dirty="0" err="1"/>
              <a:t>Rhodiola</a:t>
            </a:r>
            <a:r>
              <a:rPr dirty="0"/>
              <a:t> </a:t>
            </a:r>
            <a:r>
              <a:rPr dirty="0" err="1"/>
              <a:t>rosea</a:t>
            </a:r>
            <a:r>
              <a:rPr dirty="0"/>
              <a:t> root) </a:t>
            </a:r>
          </a:p>
          <a:p>
            <a:r>
              <a:rPr dirty="0" err="1"/>
              <a:t>Цветки</a:t>
            </a:r>
            <a:r>
              <a:rPr dirty="0"/>
              <a:t> </a:t>
            </a:r>
            <a:r>
              <a:rPr dirty="0" err="1"/>
              <a:t>календулы</a:t>
            </a:r>
            <a:r>
              <a:rPr dirty="0"/>
              <a:t> (Calendula officinalis flower) </a:t>
            </a:r>
          </a:p>
          <a:p>
            <a:r>
              <a:rPr lang="ru-RU" dirty="0"/>
              <a:t>Трава</a:t>
            </a:r>
            <a:r>
              <a:rPr dirty="0"/>
              <a:t> </a:t>
            </a:r>
            <a:r>
              <a:rPr lang="ru-RU" dirty="0" err="1" smtClean="0"/>
              <a:t>посконника</a:t>
            </a:r>
            <a:r>
              <a:rPr dirty="0" smtClean="0"/>
              <a:t> </a:t>
            </a:r>
            <a:r>
              <a:rPr dirty="0"/>
              <a:t>(Eupatorium </a:t>
            </a:r>
            <a:r>
              <a:rPr dirty="0" err="1"/>
              <a:t>perfoliatum</a:t>
            </a:r>
            <a:r>
              <a:rPr dirty="0"/>
              <a:t> herb)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солодки</a:t>
            </a:r>
            <a:r>
              <a:rPr dirty="0"/>
              <a:t> (</a:t>
            </a:r>
            <a:r>
              <a:rPr dirty="0" err="1"/>
              <a:t>Glycyrrhiza</a:t>
            </a:r>
            <a:r>
              <a:rPr dirty="0"/>
              <a:t> </a:t>
            </a:r>
            <a:r>
              <a:rPr dirty="0" err="1"/>
              <a:t>glabra</a:t>
            </a:r>
            <a:r>
              <a:rPr dirty="0"/>
              <a:t> root) </a:t>
            </a:r>
          </a:p>
          <a:p>
            <a:r>
              <a:rPr dirty="0" err="1"/>
              <a:t>Гриб</a:t>
            </a:r>
            <a:r>
              <a:rPr lang="ru-RU" baseline="0" dirty="0"/>
              <a:t> </a:t>
            </a:r>
            <a:r>
              <a:rPr dirty="0" err="1"/>
              <a:t>чага</a:t>
            </a:r>
            <a:r>
              <a:rPr dirty="0"/>
              <a:t> (</a:t>
            </a:r>
            <a:r>
              <a:rPr dirty="0" err="1"/>
              <a:t>Inonotus</a:t>
            </a:r>
            <a:r>
              <a:rPr dirty="0"/>
              <a:t> obliquus ) </a:t>
            </a:r>
          </a:p>
          <a:p>
            <a:r>
              <a:rPr dirty="0" err="1"/>
              <a:t>Плоды</a:t>
            </a:r>
            <a:r>
              <a:rPr dirty="0"/>
              <a:t> </a:t>
            </a:r>
            <a:r>
              <a:rPr dirty="0" err="1"/>
              <a:t>шиповника</a:t>
            </a:r>
            <a:r>
              <a:rPr dirty="0"/>
              <a:t> (Rosa </a:t>
            </a:r>
            <a:r>
              <a:rPr dirty="0" err="1"/>
              <a:t>canina</a:t>
            </a:r>
            <a:r>
              <a:rPr dirty="0"/>
              <a:t> fruit)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элеутерококка</a:t>
            </a:r>
            <a:r>
              <a:rPr dirty="0"/>
              <a:t> (</a:t>
            </a:r>
            <a:r>
              <a:rPr dirty="0" err="1"/>
              <a:t>Eleutherococcus</a:t>
            </a:r>
            <a:r>
              <a:rPr dirty="0"/>
              <a:t> </a:t>
            </a:r>
            <a:r>
              <a:rPr dirty="0" err="1"/>
              <a:t>senticosus</a:t>
            </a:r>
            <a:r>
              <a:rPr dirty="0"/>
              <a:t> root)</a:t>
            </a:r>
          </a:p>
          <a:p>
            <a:r>
              <a:rPr lang="ru-RU" dirty="0"/>
              <a:t>Трава э</a:t>
            </a:r>
            <a:r>
              <a:rPr dirty="0" err="1"/>
              <a:t>хинаце</a:t>
            </a:r>
            <a:r>
              <a:rPr lang="ru-RU" dirty="0"/>
              <a:t>и</a:t>
            </a:r>
            <a:r>
              <a:rPr dirty="0"/>
              <a:t> (Echinacea </a:t>
            </a:r>
            <a:r>
              <a:rPr dirty="0" err="1"/>
              <a:t>purpurea</a:t>
            </a:r>
            <a:r>
              <a:rPr dirty="0"/>
              <a:t> herb)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шлемника</a:t>
            </a:r>
            <a:r>
              <a:rPr dirty="0"/>
              <a:t> </a:t>
            </a:r>
            <a:r>
              <a:rPr dirty="0" err="1"/>
              <a:t>байкальского</a:t>
            </a:r>
            <a:r>
              <a:rPr dirty="0"/>
              <a:t> (</a:t>
            </a:r>
            <a:r>
              <a:rPr dirty="0" err="1"/>
              <a:t>Scutellaria</a:t>
            </a:r>
            <a:r>
              <a:rPr dirty="0"/>
              <a:t> </a:t>
            </a:r>
            <a:r>
              <a:rPr dirty="0" err="1"/>
              <a:t>baicalensis</a:t>
            </a:r>
            <a:r>
              <a:rPr dirty="0"/>
              <a:t> root) 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дягиля</a:t>
            </a:r>
            <a:r>
              <a:rPr dirty="0"/>
              <a:t> (Angelica officinalis root)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астрагала</a:t>
            </a:r>
            <a:r>
              <a:rPr dirty="0"/>
              <a:t> (</a:t>
            </a:r>
            <a:r>
              <a:rPr dirty="0" err="1"/>
              <a:t>Astragalus</a:t>
            </a:r>
            <a:r>
              <a:rPr dirty="0"/>
              <a:t> </a:t>
            </a:r>
            <a:r>
              <a:rPr dirty="0" err="1"/>
              <a:t>chinensis</a:t>
            </a:r>
            <a:r>
              <a:rPr dirty="0"/>
              <a:t> root)</a:t>
            </a:r>
          </a:p>
          <a:p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шалфея</a:t>
            </a:r>
            <a:r>
              <a:rPr dirty="0"/>
              <a:t> (Salvia </a:t>
            </a:r>
            <a:r>
              <a:rPr dirty="0" err="1"/>
              <a:t>miltiorrhiza</a:t>
            </a:r>
            <a:r>
              <a:rPr dirty="0"/>
              <a:t> root)</a:t>
            </a:r>
          </a:p>
          <a:p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березы</a:t>
            </a:r>
            <a:r>
              <a:rPr dirty="0"/>
              <a:t> (</a:t>
            </a:r>
            <a:r>
              <a:rPr dirty="0" err="1"/>
              <a:t>Betula</a:t>
            </a:r>
            <a:r>
              <a:rPr dirty="0"/>
              <a:t> alba leaf)</a:t>
            </a:r>
          </a:p>
          <a:p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розмарина</a:t>
            </a:r>
            <a:r>
              <a:rPr dirty="0"/>
              <a:t> (Rosmarinus officinalis leaf ) </a:t>
            </a:r>
          </a:p>
          <a:p>
            <a:r>
              <a:rPr lang="ru-RU" dirty="0"/>
              <a:t>Л</a:t>
            </a:r>
            <a:r>
              <a:rPr dirty="0" err="1"/>
              <a:t>исть</a:t>
            </a:r>
            <a:r>
              <a:rPr lang="ru-RU" dirty="0"/>
              <a:t>я</a:t>
            </a:r>
            <a:r>
              <a:rPr dirty="0"/>
              <a:t> </a:t>
            </a:r>
            <a:r>
              <a:rPr dirty="0" err="1"/>
              <a:t>крапивы</a:t>
            </a:r>
            <a:r>
              <a:rPr dirty="0"/>
              <a:t> (</a:t>
            </a:r>
            <a:r>
              <a:rPr dirty="0" err="1"/>
              <a:t>Urtica</a:t>
            </a:r>
            <a:r>
              <a:rPr dirty="0"/>
              <a:t> </a:t>
            </a:r>
            <a:r>
              <a:rPr dirty="0" err="1"/>
              <a:t>diolica</a:t>
            </a:r>
            <a:r>
              <a:rPr dirty="0"/>
              <a:t> leaf)</a:t>
            </a:r>
          </a:p>
          <a:p>
            <a:r>
              <a:rPr lang="ru-RU" dirty="0"/>
              <a:t>Трава з</a:t>
            </a:r>
            <a:r>
              <a:rPr dirty="0" err="1"/>
              <a:t>олототысячник</a:t>
            </a:r>
            <a:r>
              <a:rPr lang="ru-RU" dirty="0"/>
              <a:t>а</a:t>
            </a:r>
            <a:r>
              <a:rPr dirty="0"/>
              <a:t> (</a:t>
            </a:r>
            <a:r>
              <a:rPr dirty="0" err="1"/>
              <a:t>Centaurium</a:t>
            </a:r>
            <a:r>
              <a:rPr dirty="0"/>
              <a:t> </a:t>
            </a:r>
            <a:r>
              <a:rPr dirty="0" err="1"/>
              <a:t>erythraea</a:t>
            </a:r>
            <a:r>
              <a:rPr dirty="0"/>
              <a:t> herb) </a:t>
            </a:r>
          </a:p>
          <a:p>
            <a:r>
              <a:rPr lang="ru-RU" dirty="0"/>
              <a:t>Плоды</a:t>
            </a:r>
            <a:r>
              <a:rPr lang="ru-RU" baseline="0" dirty="0"/>
              <a:t> </a:t>
            </a:r>
            <a:r>
              <a:rPr dirty="0" err="1"/>
              <a:t>можжевельника</a:t>
            </a:r>
            <a:r>
              <a:rPr dirty="0"/>
              <a:t> (</a:t>
            </a:r>
            <a:r>
              <a:rPr dirty="0" err="1"/>
              <a:t>Juniperus</a:t>
            </a:r>
            <a:r>
              <a:rPr dirty="0"/>
              <a:t> </a:t>
            </a:r>
            <a:r>
              <a:rPr dirty="0" err="1"/>
              <a:t>communis</a:t>
            </a:r>
            <a:r>
              <a:rPr dirty="0"/>
              <a:t> fruit)</a:t>
            </a:r>
          </a:p>
          <a:p>
            <a:r>
              <a:rPr dirty="0" err="1"/>
              <a:t>Ягоды</a:t>
            </a:r>
            <a:r>
              <a:rPr dirty="0"/>
              <a:t> </a:t>
            </a:r>
            <a:r>
              <a:rPr dirty="0" err="1"/>
              <a:t>облепихи</a:t>
            </a:r>
            <a:r>
              <a:rPr dirty="0"/>
              <a:t> (</a:t>
            </a:r>
            <a:r>
              <a:rPr dirty="0" err="1"/>
              <a:t>Hippophaë</a:t>
            </a:r>
            <a:r>
              <a:rPr dirty="0"/>
              <a:t> </a:t>
            </a:r>
            <a:r>
              <a:rPr dirty="0" err="1"/>
              <a:t>rhamnoides</a:t>
            </a:r>
            <a:r>
              <a:rPr dirty="0"/>
              <a:t> fruit) </a:t>
            </a:r>
          </a:p>
          <a:p>
            <a:r>
              <a:rPr lang="ru-RU" dirty="0"/>
              <a:t>Трава х</a:t>
            </a:r>
            <a:r>
              <a:rPr dirty="0" err="1"/>
              <a:t>вощ</a:t>
            </a:r>
            <a:r>
              <a:rPr lang="ru-RU" dirty="0"/>
              <a:t>а</a:t>
            </a:r>
            <a:r>
              <a:rPr dirty="0"/>
              <a:t> (Equisetum </a:t>
            </a:r>
            <a:r>
              <a:rPr dirty="0" err="1"/>
              <a:t>arvense</a:t>
            </a:r>
            <a:r>
              <a:rPr dirty="0"/>
              <a:t> herb)</a:t>
            </a:r>
          </a:p>
        </p:txBody>
      </p:sp>
    </p:spTree>
    <p:extLst>
      <p:ext uri="{BB962C8B-B14F-4D97-AF65-F5344CB8AC3E}">
        <p14:creationId xmlns:p14="http://schemas.microsoft.com/office/powerpoint/2010/main" val="305602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земле</a:t>
            </a:r>
            <a:r>
              <a:rPr dirty="0"/>
              <a:t> </a:t>
            </a:r>
            <a:r>
              <a:rPr dirty="0" err="1"/>
              <a:t>практически</a:t>
            </a:r>
            <a:r>
              <a:rPr dirty="0"/>
              <a:t> </a:t>
            </a:r>
            <a:r>
              <a:rPr dirty="0" err="1"/>
              <a:t>нет</a:t>
            </a:r>
            <a:r>
              <a:rPr dirty="0"/>
              <a:t> </a:t>
            </a:r>
            <a:r>
              <a:rPr dirty="0" err="1"/>
              <a:t>места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бы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встречались</a:t>
            </a:r>
            <a:r>
              <a:rPr dirty="0"/>
              <a:t> </a:t>
            </a:r>
            <a:r>
              <a:rPr dirty="0" err="1"/>
              <a:t>бактерии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самые</a:t>
            </a:r>
            <a:r>
              <a:rPr dirty="0"/>
              <a:t> </a:t>
            </a:r>
            <a:r>
              <a:rPr dirty="0" err="1"/>
              <a:t>древние</a:t>
            </a:r>
            <a:r>
              <a:rPr dirty="0"/>
              <a:t> </a:t>
            </a:r>
            <a:r>
              <a:rPr dirty="0" err="1"/>
              <a:t>существа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земле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появились</a:t>
            </a:r>
            <a:r>
              <a:rPr dirty="0"/>
              <a:t> </a:t>
            </a:r>
            <a:r>
              <a:rPr dirty="0" err="1"/>
              <a:t>около</a:t>
            </a:r>
            <a:r>
              <a:rPr dirty="0"/>
              <a:t> </a:t>
            </a:r>
            <a:r>
              <a:rPr dirty="0" err="1"/>
              <a:t>трех</a:t>
            </a:r>
            <a:r>
              <a:rPr dirty="0"/>
              <a:t> с </a:t>
            </a:r>
            <a:r>
              <a:rPr dirty="0" err="1"/>
              <a:t>половиной</a:t>
            </a:r>
            <a:r>
              <a:rPr dirty="0"/>
              <a:t> </a:t>
            </a:r>
            <a:r>
              <a:rPr dirty="0" err="1"/>
              <a:t>миллиардов</a:t>
            </a:r>
            <a:r>
              <a:rPr dirty="0"/>
              <a:t>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назад</a:t>
            </a:r>
            <a:r>
              <a:rPr dirty="0"/>
              <a:t>.</a:t>
            </a:r>
          </a:p>
          <a:p>
            <a:pPr>
              <a:defRPr sz="1600"/>
            </a:pPr>
            <a:r>
              <a:rPr b="1" dirty="0" err="1"/>
              <a:t>Бактерии</a:t>
            </a:r>
            <a:r>
              <a:rPr dirty="0"/>
              <a:t> —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простые</a:t>
            </a:r>
            <a:r>
              <a:rPr dirty="0"/>
              <a:t> </a:t>
            </a:r>
            <a:r>
              <a:rPr dirty="0" err="1"/>
              <a:t>одноклеточные</a:t>
            </a:r>
            <a:r>
              <a:rPr dirty="0"/>
              <a:t> </a:t>
            </a:r>
            <a:r>
              <a:rPr dirty="0" err="1"/>
              <a:t>микроорганизмы</a:t>
            </a:r>
            <a:r>
              <a:rPr dirty="0"/>
              <a:t> — </a:t>
            </a:r>
            <a:r>
              <a:rPr dirty="0" err="1"/>
              <a:t>самые</a:t>
            </a:r>
            <a:r>
              <a:rPr dirty="0"/>
              <a:t> </a:t>
            </a:r>
            <a:r>
              <a:rPr dirty="0" err="1"/>
              <a:t>мелкие</a:t>
            </a:r>
            <a:r>
              <a:rPr dirty="0"/>
              <a:t> </a:t>
            </a:r>
            <a:r>
              <a:rPr dirty="0" err="1"/>
              <a:t>существа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Земле</a:t>
            </a:r>
            <a:r>
              <a:rPr dirty="0"/>
              <a:t>. </a:t>
            </a:r>
            <a:r>
              <a:rPr dirty="0" err="1"/>
              <a:t>Бактерии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выжить</a:t>
            </a:r>
            <a:r>
              <a:rPr dirty="0"/>
              <a:t> в </a:t>
            </a:r>
            <a:r>
              <a:rPr dirty="0" err="1"/>
              <a:t>кипящих</a:t>
            </a:r>
            <a:r>
              <a:rPr dirty="0"/>
              <a:t> </a:t>
            </a:r>
            <a:r>
              <a:rPr dirty="0" err="1"/>
              <a:t>гейзерах</a:t>
            </a:r>
            <a:r>
              <a:rPr dirty="0"/>
              <a:t>, </a:t>
            </a:r>
            <a:r>
              <a:rPr dirty="0" err="1"/>
              <a:t>кислотных</a:t>
            </a:r>
            <a:r>
              <a:rPr dirty="0"/>
              <a:t> </a:t>
            </a:r>
            <a:r>
              <a:rPr dirty="0" err="1"/>
              <a:t>озерах</a:t>
            </a:r>
            <a:r>
              <a:rPr dirty="0"/>
              <a:t>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нет</a:t>
            </a:r>
            <a:r>
              <a:rPr dirty="0"/>
              <a:t> </a:t>
            </a:r>
            <a:r>
              <a:rPr dirty="0" err="1"/>
              <a:t>рыбы</a:t>
            </a:r>
            <a:r>
              <a:rPr dirty="0"/>
              <a:t>, </a:t>
            </a:r>
            <a:r>
              <a:rPr dirty="0" err="1"/>
              <a:t>льдах</a:t>
            </a:r>
            <a:r>
              <a:rPr dirty="0"/>
              <a:t> </a:t>
            </a:r>
            <a:r>
              <a:rPr dirty="0" err="1"/>
              <a:t>Антарктиды</a:t>
            </a:r>
            <a:r>
              <a:rPr dirty="0"/>
              <a:t>. </a:t>
            </a:r>
            <a:r>
              <a:rPr dirty="0" err="1"/>
              <a:t>Для</a:t>
            </a:r>
            <a:r>
              <a:rPr dirty="0"/>
              <a:t> </a:t>
            </a:r>
            <a:r>
              <a:rPr lang="ru-RU" dirty="0"/>
              <a:t>э</a:t>
            </a:r>
            <a:r>
              <a:rPr dirty="0" err="1"/>
              <a:t>того</a:t>
            </a:r>
            <a:r>
              <a:rPr dirty="0"/>
              <a:t> </a:t>
            </a:r>
            <a:r>
              <a:rPr dirty="0" err="1"/>
              <a:t>бактерии</a:t>
            </a:r>
            <a:r>
              <a:rPr dirty="0"/>
              <a:t> </a:t>
            </a:r>
            <a:r>
              <a:rPr dirty="0" err="1"/>
              <a:t>научились</a:t>
            </a:r>
            <a:r>
              <a:rPr dirty="0"/>
              <a:t> </a:t>
            </a:r>
            <a:r>
              <a:rPr dirty="0" err="1"/>
              <a:t>образовывать</a:t>
            </a:r>
            <a:r>
              <a:rPr dirty="0"/>
              <a:t> </a:t>
            </a:r>
            <a:r>
              <a:rPr dirty="0" err="1"/>
              <a:t>споры</a:t>
            </a:r>
            <a:r>
              <a:rPr dirty="0"/>
              <a:t> – </a:t>
            </a:r>
            <a:r>
              <a:rPr lang="ru-RU" dirty="0"/>
              <a:t>особые формы, которые помогают им пережить неблагоприятные условия (низкие и высокие температуры, дезинфицирующие вещества, антибиотики и другие воздействия)</a:t>
            </a:r>
            <a:r>
              <a:rPr dirty="0"/>
              <a:t>. </a:t>
            </a:r>
            <a:r>
              <a:rPr lang="ru-RU" dirty="0"/>
              <a:t>Бактерии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плодовиты</a:t>
            </a:r>
            <a:r>
              <a:rPr dirty="0"/>
              <a:t>: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благоприятных</a:t>
            </a:r>
            <a:r>
              <a:rPr dirty="0"/>
              <a:t> </a:t>
            </a:r>
            <a:r>
              <a:rPr dirty="0" err="1"/>
              <a:t>условиях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размножаться</a:t>
            </a:r>
            <a:r>
              <a:rPr dirty="0"/>
              <a:t> </a:t>
            </a:r>
            <a:r>
              <a:rPr dirty="0" err="1"/>
              <a:t>каждые</a:t>
            </a:r>
            <a:r>
              <a:rPr dirty="0"/>
              <a:t> </a:t>
            </a:r>
            <a:r>
              <a:rPr dirty="0" err="1"/>
              <a:t>двадцать</a:t>
            </a:r>
            <a:r>
              <a:rPr dirty="0"/>
              <a:t> </a:t>
            </a:r>
            <a:r>
              <a:rPr dirty="0" err="1"/>
              <a:t>минут</a:t>
            </a:r>
            <a:r>
              <a:rPr dirty="0"/>
              <a:t>.</a:t>
            </a:r>
          </a:p>
          <a:p>
            <a:pPr>
              <a:defRPr sz="1600" b="1"/>
            </a:pPr>
            <a:r>
              <a:rPr dirty="0" err="1"/>
              <a:t>Бактерии</a:t>
            </a:r>
            <a:r>
              <a:rPr dirty="0"/>
              <a:t> и </a:t>
            </a:r>
            <a:r>
              <a:rPr dirty="0" err="1"/>
              <a:t>люди</a:t>
            </a:r>
            <a:r>
              <a:rPr dirty="0"/>
              <a:t> </a:t>
            </a:r>
            <a:r>
              <a:rPr dirty="0" err="1"/>
              <a:t>неразрывно</a:t>
            </a:r>
            <a:r>
              <a:rPr dirty="0"/>
              <a:t> </a:t>
            </a:r>
            <a:r>
              <a:rPr dirty="0" err="1"/>
              <a:t>связаны</a:t>
            </a:r>
            <a:endParaRPr dirty="0"/>
          </a:p>
          <a:p>
            <a:pPr>
              <a:defRPr sz="1600"/>
            </a:pPr>
            <a:r>
              <a:rPr dirty="0" err="1"/>
              <a:t>Бактерии</a:t>
            </a:r>
            <a:r>
              <a:rPr dirty="0"/>
              <a:t> </a:t>
            </a:r>
            <a:r>
              <a:rPr dirty="0" err="1"/>
              <a:t>постоянно</a:t>
            </a:r>
            <a:r>
              <a:rPr dirty="0"/>
              <a:t> </a:t>
            </a:r>
            <a:r>
              <a:rPr dirty="0" err="1"/>
              <a:t>присутствуют</a:t>
            </a:r>
            <a:r>
              <a:rPr dirty="0"/>
              <a:t> в </a:t>
            </a:r>
            <a:r>
              <a:rPr dirty="0" err="1"/>
              <a:t>кишечнике</a:t>
            </a:r>
            <a:r>
              <a:rPr dirty="0"/>
              <a:t>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поверхности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 и в </a:t>
            </a:r>
            <a:r>
              <a:rPr dirty="0" err="1"/>
              <a:t>полости</a:t>
            </a:r>
            <a:r>
              <a:rPr dirty="0"/>
              <a:t> </a:t>
            </a:r>
            <a:r>
              <a:rPr dirty="0" err="1"/>
              <a:t>рта</a:t>
            </a:r>
            <a:r>
              <a:rPr dirty="0"/>
              <a:t>. </a:t>
            </a:r>
            <a:r>
              <a:rPr dirty="0" err="1"/>
              <a:t>Говоря</a:t>
            </a:r>
            <a:r>
              <a:rPr dirty="0"/>
              <a:t> </a:t>
            </a:r>
            <a:r>
              <a:rPr dirty="0" err="1"/>
              <a:t>образно</a:t>
            </a:r>
            <a:r>
              <a:rPr dirty="0"/>
              <a:t>, </a:t>
            </a:r>
            <a:r>
              <a:rPr dirty="0" err="1"/>
              <a:t>бактериальная</a:t>
            </a:r>
            <a:r>
              <a:rPr dirty="0"/>
              <a:t> </a:t>
            </a:r>
            <a:r>
              <a:rPr dirty="0" err="1"/>
              <a:t>флора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дополнительным</a:t>
            </a:r>
            <a:r>
              <a:rPr dirty="0"/>
              <a:t> </a:t>
            </a:r>
            <a:r>
              <a:rPr dirty="0" err="1"/>
              <a:t>органом</a:t>
            </a:r>
            <a:r>
              <a:rPr dirty="0"/>
              <a:t> в </a:t>
            </a:r>
            <a:r>
              <a:rPr dirty="0" err="1"/>
              <a:t>процессах</a:t>
            </a:r>
            <a:r>
              <a:rPr dirty="0"/>
              <a:t> </a:t>
            </a:r>
            <a:r>
              <a:rPr dirty="0" err="1"/>
              <a:t>пищеварения</a:t>
            </a:r>
            <a:r>
              <a:rPr dirty="0"/>
              <a:t> и </a:t>
            </a:r>
            <a:r>
              <a:rPr dirty="0" err="1"/>
              <a:t>защиты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инфекций</a:t>
            </a:r>
            <a:r>
              <a:rPr dirty="0"/>
              <a:t>. </a:t>
            </a:r>
            <a:r>
              <a:rPr dirty="0" err="1"/>
              <a:t>Полезная</a:t>
            </a:r>
            <a:r>
              <a:rPr dirty="0"/>
              <a:t> </a:t>
            </a:r>
            <a:r>
              <a:rPr dirty="0" err="1"/>
              <a:t>микрофлора</a:t>
            </a:r>
            <a:r>
              <a:rPr dirty="0"/>
              <a:t> </a:t>
            </a:r>
            <a:r>
              <a:rPr dirty="0" err="1"/>
              <a:t>кишечника</a:t>
            </a:r>
            <a:r>
              <a:rPr dirty="0"/>
              <a:t> (</a:t>
            </a:r>
            <a:r>
              <a:rPr dirty="0" err="1"/>
              <a:t>микробиом</a:t>
            </a:r>
            <a:r>
              <a:rPr dirty="0"/>
              <a:t>) </a:t>
            </a:r>
            <a:r>
              <a:rPr dirty="0" err="1"/>
              <a:t>выполняет</a:t>
            </a:r>
            <a:r>
              <a:rPr dirty="0"/>
              <a:t> </a:t>
            </a:r>
            <a:r>
              <a:rPr dirty="0" err="1"/>
              <a:t>множество</a:t>
            </a:r>
            <a:r>
              <a:rPr dirty="0"/>
              <a:t> </a:t>
            </a:r>
            <a:r>
              <a:rPr dirty="0" err="1"/>
              <a:t>необходимых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нас</a:t>
            </a:r>
            <a:r>
              <a:rPr dirty="0"/>
              <a:t> </a:t>
            </a:r>
            <a:r>
              <a:rPr dirty="0" err="1"/>
              <a:t>функций</a:t>
            </a:r>
            <a:r>
              <a:rPr dirty="0"/>
              <a:t>: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пищеварению</a:t>
            </a:r>
            <a:r>
              <a:rPr dirty="0"/>
              <a:t> и </a:t>
            </a:r>
            <a:r>
              <a:rPr dirty="0" err="1"/>
              <a:t>усвоению</a:t>
            </a:r>
            <a:r>
              <a:rPr dirty="0"/>
              <a:t> </a:t>
            </a:r>
            <a:r>
              <a:rPr dirty="0" err="1"/>
              <a:t>полезных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, </a:t>
            </a:r>
            <a:r>
              <a:rPr dirty="0" err="1"/>
              <a:t>защищает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микробов</a:t>
            </a:r>
            <a:r>
              <a:rPr dirty="0"/>
              <a:t> и </a:t>
            </a:r>
            <a:r>
              <a:rPr dirty="0" err="1"/>
              <a:t>токсинов</a:t>
            </a:r>
            <a:r>
              <a:rPr dirty="0"/>
              <a:t>, </a:t>
            </a:r>
            <a:r>
              <a:rPr lang="ru-RU" dirty="0"/>
              <a:t>обеспечивает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/>
              <a:t>защиту</a:t>
            </a:r>
            <a:r>
              <a:rPr dirty="0"/>
              <a:t>, </a:t>
            </a:r>
            <a:r>
              <a:rPr dirty="0" err="1"/>
              <a:t>синтезирует</a:t>
            </a:r>
            <a:r>
              <a:rPr dirty="0"/>
              <a:t> </a:t>
            </a:r>
            <a:r>
              <a:rPr dirty="0" err="1"/>
              <a:t>витамины</a:t>
            </a:r>
            <a:r>
              <a:rPr dirty="0"/>
              <a:t>, </a:t>
            </a:r>
            <a:r>
              <a:rPr lang="ru-RU" dirty="0"/>
              <a:t>участвует</a:t>
            </a:r>
            <a:r>
              <a:rPr dirty="0"/>
              <a:t> в </a:t>
            </a:r>
            <a:r>
              <a:rPr dirty="0" err="1"/>
              <a:t>обмене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.</a:t>
            </a:r>
          </a:p>
          <a:p>
            <a:pPr>
              <a:defRPr sz="1600" b="1"/>
            </a:pPr>
            <a:r>
              <a:rPr dirty="0" err="1"/>
              <a:t>Патогенные</a:t>
            </a:r>
            <a:r>
              <a:rPr dirty="0"/>
              <a:t> </a:t>
            </a:r>
            <a:r>
              <a:rPr dirty="0" err="1"/>
              <a:t>бактерии</a:t>
            </a:r>
            <a:endParaRPr dirty="0"/>
          </a:p>
          <a:p>
            <a:pPr>
              <a:defRPr sz="1600"/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долю</a:t>
            </a:r>
            <a:r>
              <a:rPr dirty="0"/>
              <a:t> </a:t>
            </a:r>
            <a:r>
              <a:rPr dirty="0" err="1"/>
              <a:t>приходится</a:t>
            </a:r>
            <a:r>
              <a:rPr dirty="0"/>
              <a:t> </a:t>
            </a:r>
            <a:r>
              <a:rPr dirty="0" err="1"/>
              <a:t>менее</a:t>
            </a:r>
            <a:r>
              <a:rPr dirty="0"/>
              <a:t> 1%. </a:t>
            </a:r>
            <a:r>
              <a:rPr dirty="0" err="1"/>
              <a:t>Патогенные</a:t>
            </a:r>
            <a:r>
              <a:rPr dirty="0"/>
              <a:t> </a:t>
            </a:r>
            <a:r>
              <a:rPr dirty="0" err="1"/>
              <a:t>бактерии</a:t>
            </a:r>
            <a:r>
              <a:rPr dirty="0"/>
              <a:t> </a:t>
            </a:r>
            <a:r>
              <a:rPr dirty="0" err="1"/>
              <a:t>проникают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воздушно-капельным</a:t>
            </a:r>
            <a:r>
              <a:rPr dirty="0"/>
              <a:t> </a:t>
            </a:r>
            <a:r>
              <a:rPr dirty="0" err="1"/>
              <a:t>путём</a:t>
            </a:r>
            <a:r>
              <a:rPr dirty="0"/>
              <a:t>,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раны</a:t>
            </a:r>
            <a:r>
              <a:rPr dirty="0"/>
              <a:t> и </a:t>
            </a:r>
            <a:r>
              <a:rPr dirty="0" err="1"/>
              <a:t>слизист</a:t>
            </a:r>
            <a:r>
              <a:rPr lang="ru-RU" dirty="0" err="1"/>
              <a:t>ые</a:t>
            </a:r>
            <a:r>
              <a:rPr dirty="0"/>
              <a:t> </a:t>
            </a:r>
            <a:r>
              <a:rPr dirty="0" err="1"/>
              <a:t>оболочк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пищеварительный</a:t>
            </a:r>
            <a:r>
              <a:rPr dirty="0"/>
              <a:t> </a:t>
            </a:r>
            <a:r>
              <a:rPr dirty="0" err="1"/>
              <a:t>тракт</a:t>
            </a:r>
            <a:r>
              <a:rPr dirty="0"/>
              <a:t>, </a:t>
            </a:r>
            <a:r>
              <a:rPr dirty="0" err="1"/>
              <a:t>вызывая</a:t>
            </a:r>
            <a:r>
              <a:rPr dirty="0"/>
              <a:t> </a:t>
            </a:r>
            <a:r>
              <a:rPr dirty="0" err="1"/>
              <a:t>различные</a:t>
            </a:r>
            <a:r>
              <a:rPr dirty="0"/>
              <a:t> </a:t>
            </a:r>
            <a:r>
              <a:rPr dirty="0" err="1"/>
              <a:t>бактериальные</a:t>
            </a:r>
            <a:r>
              <a:rPr dirty="0"/>
              <a:t> </a:t>
            </a:r>
            <a:r>
              <a:rPr dirty="0" err="1"/>
              <a:t>инфекции</a:t>
            </a:r>
            <a:r>
              <a:rPr dirty="0"/>
              <a:t>: </a:t>
            </a:r>
            <a:r>
              <a:rPr dirty="0" err="1"/>
              <a:t>ангину</a:t>
            </a:r>
            <a:r>
              <a:rPr dirty="0"/>
              <a:t>, </a:t>
            </a:r>
            <a:r>
              <a:rPr dirty="0" err="1"/>
              <a:t>отит</a:t>
            </a:r>
            <a:r>
              <a:rPr dirty="0"/>
              <a:t>, </a:t>
            </a:r>
            <a:r>
              <a:rPr dirty="0" err="1"/>
              <a:t>пищевые</a:t>
            </a:r>
            <a:r>
              <a:rPr dirty="0"/>
              <a:t> </a:t>
            </a:r>
            <a:r>
              <a:rPr dirty="0" err="1"/>
              <a:t>отравления</a:t>
            </a:r>
            <a:r>
              <a:rPr dirty="0"/>
              <a:t>, </a:t>
            </a:r>
            <a:r>
              <a:rPr dirty="0" err="1"/>
              <a:t>туберкулёз</a:t>
            </a:r>
            <a:r>
              <a:rPr dirty="0"/>
              <a:t>. В </a:t>
            </a:r>
            <a:r>
              <a:rPr dirty="0" err="1"/>
              <a:t>борьбе</a:t>
            </a:r>
            <a:r>
              <a:rPr dirty="0"/>
              <a:t> с </a:t>
            </a:r>
            <a:r>
              <a:rPr dirty="0" err="1"/>
              <a:t>микробами</a:t>
            </a:r>
            <a:r>
              <a:rPr dirty="0"/>
              <a:t> </a:t>
            </a:r>
            <a:r>
              <a:rPr dirty="0" err="1"/>
              <a:t>человеку</a:t>
            </a:r>
            <a:r>
              <a:rPr dirty="0"/>
              <a:t> </a:t>
            </a:r>
            <a:r>
              <a:rPr dirty="0" err="1"/>
              <a:t>помогают</a:t>
            </a:r>
            <a:r>
              <a:rPr dirty="0"/>
              <a:t> </a:t>
            </a:r>
            <a:r>
              <a:rPr dirty="0" err="1"/>
              <a:t>природные</a:t>
            </a:r>
            <a:r>
              <a:rPr dirty="0"/>
              <a:t> и </a:t>
            </a:r>
            <a:r>
              <a:rPr dirty="0" err="1"/>
              <a:t>синтетические</a:t>
            </a:r>
            <a:r>
              <a:rPr dirty="0"/>
              <a:t> </a:t>
            </a:r>
            <a:r>
              <a:rPr dirty="0" err="1"/>
              <a:t>лекарственные</a:t>
            </a:r>
            <a:r>
              <a:rPr dirty="0"/>
              <a:t> </a:t>
            </a:r>
            <a:r>
              <a:rPr dirty="0" err="1"/>
              <a:t>средства</a:t>
            </a:r>
            <a:r>
              <a:rPr dirty="0"/>
              <a:t> (</a:t>
            </a:r>
            <a:r>
              <a:rPr dirty="0" err="1"/>
              <a:t>антибиотики</a:t>
            </a:r>
            <a:r>
              <a:rPr dirty="0"/>
              <a:t>).</a:t>
            </a:r>
          </a:p>
          <a:p>
            <a:pPr>
              <a:defRPr sz="1600" b="1"/>
            </a:pPr>
            <a:r>
              <a:rPr dirty="0"/>
              <a:t>В </a:t>
            </a:r>
            <a:r>
              <a:rPr dirty="0" err="1"/>
              <a:t>чём</a:t>
            </a:r>
            <a:r>
              <a:rPr dirty="0"/>
              <a:t> </a:t>
            </a:r>
            <a:r>
              <a:rPr dirty="0" err="1"/>
              <a:t>проблема</a:t>
            </a:r>
            <a:r>
              <a:rPr dirty="0"/>
              <a:t>?</a:t>
            </a:r>
          </a:p>
          <a:p>
            <a:pPr>
              <a:defRPr sz="1600"/>
            </a:pPr>
            <a:r>
              <a:rPr dirty="0" err="1"/>
              <a:t>Сегодня</a:t>
            </a:r>
            <a:r>
              <a:rPr dirty="0"/>
              <a:t> </a:t>
            </a:r>
            <a:r>
              <a:rPr dirty="0" err="1"/>
              <a:t>здравоохранение</a:t>
            </a:r>
            <a:r>
              <a:rPr dirty="0"/>
              <a:t> </a:t>
            </a:r>
            <a:r>
              <a:rPr dirty="0" err="1"/>
              <a:t>столкнулось</a:t>
            </a:r>
            <a:r>
              <a:rPr dirty="0"/>
              <a:t> с </a:t>
            </a:r>
            <a:r>
              <a:rPr dirty="0" err="1"/>
              <a:t>серьёзной</a:t>
            </a:r>
            <a:r>
              <a:rPr dirty="0"/>
              <a:t> </a:t>
            </a:r>
            <a:r>
              <a:rPr dirty="0" err="1"/>
              <a:t>проблемой</a:t>
            </a:r>
            <a:r>
              <a:rPr dirty="0"/>
              <a:t> — </a:t>
            </a:r>
            <a:r>
              <a:rPr dirty="0" err="1"/>
              <a:t>устойчивостью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 к </a:t>
            </a:r>
            <a:r>
              <a:rPr dirty="0" err="1"/>
              <a:t>антибиотикам</a:t>
            </a:r>
            <a:r>
              <a:rPr lang="ru-RU" dirty="0"/>
              <a:t>, в том числе,</a:t>
            </a:r>
            <a:r>
              <a:rPr dirty="0"/>
              <a:t> </a:t>
            </a:r>
            <a:r>
              <a:rPr lang="ru-RU" dirty="0"/>
              <a:t>к лекарственным препаратам </a:t>
            </a:r>
            <a:r>
              <a:rPr dirty="0" err="1"/>
              <a:t>последнего</a:t>
            </a:r>
            <a:r>
              <a:rPr dirty="0"/>
              <a:t> </a:t>
            </a:r>
            <a:r>
              <a:rPr dirty="0" err="1"/>
              <a:t>поколения</a:t>
            </a:r>
            <a:r>
              <a:rPr dirty="0"/>
              <a:t>.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бездумное</a:t>
            </a:r>
            <a:r>
              <a:rPr dirty="0"/>
              <a:t> </a:t>
            </a:r>
            <a:r>
              <a:rPr dirty="0" err="1"/>
              <a:t>применение</a:t>
            </a:r>
            <a:r>
              <a:rPr dirty="0"/>
              <a:t> </a:t>
            </a:r>
            <a:r>
              <a:rPr dirty="0" err="1"/>
              <a:t>грозит</a:t>
            </a:r>
            <a:r>
              <a:rPr dirty="0"/>
              <a:t> </a:t>
            </a:r>
            <a:r>
              <a:rPr dirty="0" err="1"/>
              <a:t>появлением</a:t>
            </a:r>
            <a:r>
              <a:rPr dirty="0"/>
              <a:t>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инфекций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будут</a:t>
            </a:r>
            <a:r>
              <a:rPr dirty="0"/>
              <a:t> </a:t>
            </a:r>
            <a:r>
              <a:rPr dirty="0" err="1"/>
              <a:t>поддаваться</a:t>
            </a:r>
            <a:r>
              <a:rPr dirty="0"/>
              <a:t> </a:t>
            </a:r>
            <a:r>
              <a:rPr dirty="0" err="1"/>
              <a:t>лечению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736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1" name="Shape 6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Затем приготовлены водно-спиртовые экстракты по индивидуальной технологии для каждого растения </a:t>
            </a:r>
          </a:p>
        </p:txBody>
      </p:sp>
    </p:spTree>
    <p:extLst>
      <p:ext uri="{BB962C8B-B14F-4D97-AF65-F5344CB8AC3E}">
        <p14:creationId xmlns:p14="http://schemas.microsoft.com/office/powerpoint/2010/main" val="660296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0" name="Shape 6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экстракты</a:t>
            </a:r>
            <a:r>
              <a:rPr dirty="0"/>
              <a:t> </a:t>
            </a:r>
            <a:r>
              <a:rPr dirty="0" err="1"/>
              <a:t>проверяют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совместимость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избежать</a:t>
            </a:r>
            <a:r>
              <a:rPr dirty="0"/>
              <a:t> </a:t>
            </a:r>
            <a:r>
              <a:rPr lang="ru-RU" dirty="0"/>
              <a:t>их</a:t>
            </a:r>
            <a:r>
              <a:rPr lang="ru-RU" baseline="0" dirty="0"/>
              <a:t> функционального </a:t>
            </a:r>
            <a:r>
              <a:rPr dirty="0" err="1"/>
              <a:t>антагони</a:t>
            </a:r>
            <a:r>
              <a:rPr lang="ru-RU" dirty="0" err="1"/>
              <a:t>зма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53875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8" name="Shape 6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В </a:t>
            </a:r>
            <a:r>
              <a:rPr dirty="0" err="1"/>
              <a:t>формуле</a:t>
            </a:r>
            <a:r>
              <a:rPr dirty="0"/>
              <a:t> </a:t>
            </a:r>
            <a:r>
              <a:rPr dirty="0" err="1"/>
              <a:t>остаются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те</a:t>
            </a:r>
            <a:r>
              <a:rPr dirty="0"/>
              <a:t> </a:t>
            </a:r>
            <a:r>
              <a:rPr dirty="0" err="1"/>
              <a:t>компоненты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усиливают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друг</a:t>
            </a:r>
            <a:r>
              <a:rPr dirty="0"/>
              <a:t> </a:t>
            </a:r>
            <a:r>
              <a:rPr dirty="0" err="1"/>
              <a:t>друга</a:t>
            </a:r>
            <a:r>
              <a:rPr dirty="0"/>
              <a:t>. </a:t>
            </a:r>
            <a:r>
              <a:rPr dirty="0" err="1"/>
              <a:t>Правильная</a:t>
            </a:r>
            <a:r>
              <a:rPr dirty="0"/>
              <a:t> </a:t>
            </a:r>
            <a:r>
              <a:rPr dirty="0" err="1"/>
              <a:t>ингредиентная</a:t>
            </a:r>
            <a:r>
              <a:rPr dirty="0"/>
              <a:t> </a:t>
            </a:r>
            <a:r>
              <a:rPr dirty="0" err="1"/>
              <a:t>база</a:t>
            </a:r>
            <a:r>
              <a:rPr dirty="0"/>
              <a:t> и </a:t>
            </a:r>
            <a:r>
              <a:rPr dirty="0" err="1"/>
              <a:t>строго</a:t>
            </a:r>
            <a:r>
              <a:rPr dirty="0"/>
              <a:t> </a:t>
            </a:r>
            <a:r>
              <a:rPr dirty="0" err="1"/>
              <a:t>выверенные</a:t>
            </a:r>
            <a:r>
              <a:rPr dirty="0"/>
              <a:t> </a:t>
            </a:r>
            <a:r>
              <a:rPr dirty="0" err="1"/>
              <a:t>пропорции</a:t>
            </a:r>
            <a:r>
              <a:rPr dirty="0"/>
              <a:t> </a:t>
            </a:r>
            <a:r>
              <a:rPr dirty="0" err="1"/>
              <a:t>этих</a:t>
            </a:r>
            <a:r>
              <a:rPr dirty="0"/>
              <a:t> </a:t>
            </a:r>
            <a:r>
              <a:rPr dirty="0" err="1"/>
              <a:t>ингредиентов</a:t>
            </a:r>
            <a:r>
              <a:rPr dirty="0"/>
              <a:t> </a:t>
            </a:r>
            <a:r>
              <a:rPr dirty="0" err="1"/>
              <a:t>помогают</a:t>
            </a:r>
            <a:r>
              <a:rPr dirty="0"/>
              <a:t> </a:t>
            </a:r>
            <a:r>
              <a:rPr dirty="0" err="1"/>
              <a:t>достичь</a:t>
            </a:r>
            <a:r>
              <a:rPr dirty="0"/>
              <a:t> </a:t>
            </a:r>
            <a:r>
              <a:rPr dirty="0" err="1"/>
              <a:t>общей</a:t>
            </a:r>
            <a:r>
              <a:rPr dirty="0"/>
              <a:t> </a:t>
            </a:r>
            <a:r>
              <a:rPr dirty="0" err="1"/>
              <a:t>синергии</a:t>
            </a:r>
            <a:r>
              <a:rPr dirty="0"/>
              <a:t>, </a:t>
            </a:r>
            <a:r>
              <a:rPr dirty="0" err="1"/>
              <a:t>которая</a:t>
            </a:r>
            <a:r>
              <a:rPr dirty="0"/>
              <a:t> </a:t>
            </a:r>
            <a:r>
              <a:rPr dirty="0" err="1"/>
              <a:t>обеспечивает</a:t>
            </a:r>
            <a:r>
              <a:rPr dirty="0"/>
              <a:t> </a:t>
            </a:r>
            <a:r>
              <a:rPr dirty="0" err="1"/>
              <a:t>высокую</a:t>
            </a:r>
            <a:r>
              <a:rPr dirty="0"/>
              <a:t> </a:t>
            </a:r>
            <a:r>
              <a:rPr dirty="0" err="1"/>
              <a:t>эффективность</a:t>
            </a:r>
            <a:r>
              <a:rPr dirty="0"/>
              <a:t> </a:t>
            </a:r>
            <a:r>
              <a:rPr dirty="0" err="1"/>
              <a:t>фитоконцентрата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1142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4" name="Shape 6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dirty="0"/>
              <a:t>В </a:t>
            </a:r>
            <a:r>
              <a:rPr dirty="0" err="1"/>
              <a:t>результате</a:t>
            </a:r>
            <a:r>
              <a:rPr dirty="0"/>
              <a:t> </a:t>
            </a:r>
            <a:r>
              <a:rPr dirty="0" err="1"/>
              <a:t>долгой</a:t>
            </a:r>
            <a:r>
              <a:rPr dirty="0"/>
              <a:t> и </a:t>
            </a:r>
            <a:r>
              <a:rPr dirty="0" err="1"/>
              <a:t>кропотливой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/>
              <a:t>доктора</a:t>
            </a:r>
            <a:r>
              <a:rPr dirty="0"/>
              <a:t> </a:t>
            </a:r>
            <a:r>
              <a:rPr dirty="0" err="1"/>
              <a:t>Душека</a:t>
            </a:r>
            <a:r>
              <a:rPr dirty="0"/>
              <a:t> </a:t>
            </a:r>
            <a:r>
              <a:rPr dirty="0" err="1"/>
              <a:t>были</a:t>
            </a:r>
            <a:r>
              <a:rPr dirty="0"/>
              <a:t> </a:t>
            </a:r>
            <a:r>
              <a:rPr dirty="0" err="1"/>
              <a:t>отсеяны</a:t>
            </a:r>
            <a:r>
              <a:rPr dirty="0"/>
              <a:t> “</a:t>
            </a:r>
            <a:r>
              <a:rPr dirty="0" err="1"/>
              <a:t>лишние</a:t>
            </a:r>
            <a:r>
              <a:rPr dirty="0"/>
              <a:t>” </a:t>
            </a:r>
            <a:r>
              <a:rPr dirty="0" err="1"/>
              <a:t>компоненты</a:t>
            </a:r>
            <a:r>
              <a:rPr dirty="0"/>
              <a:t>. В </a:t>
            </a:r>
            <a:r>
              <a:rPr dirty="0" err="1"/>
              <a:t>состав</a:t>
            </a:r>
            <a:r>
              <a:rPr dirty="0"/>
              <a:t> </a:t>
            </a:r>
            <a:r>
              <a:rPr dirty="0" err="1"/>
              <a:t>Фитовирона</a:t>
            </a:r>
            <a:r>
              <a:rPr dirty="0"/>
              <a:t> </a:t>
            </a:r>
            <a:r>
              <a:rPr dirty="0" err="1"/>
              <a:t>вошли</a:t>
            </a:r>
            <a:r>
              <a:rPr dirty="0"/>
              <a:t> </a:t>
            </a:r>
            <a:r>
              <a:rPr dirty="0" err="1"/>
              <a:t>экстракты</a:t>
            </a:r>
            <a:r>
              <a:rPr dirty="0"/>
              <a:t> 21-го </a:t>
            </a:r>
            <a:r>
              <a:rPr dirty="0" err="1"/>
              <a:t>растения</a:t>
            </a:r>
            <a:r>
              <a:rPr dirty="0"/>
              <a:t>. </a:t>
            </a:r>
            <a:r>
              <a:rPr dirty="0" err="1"/>
              <a:t>Именно</a:t>
            </a:r>
            <a:r>
              <a:rPr dirty="0"/>
              <a:t> </a:t>
            </a:r>
            <a:r>
              <a:rPr dirty="0" err="1"/>
              <a:t>растительные</a:t>
            </a:r>
            <a:r>
              <a:rPr dirty="0"/>
              <a:t> </a:t>
            </a:r>
            <a:r>
              <a:rPr dirty="0" err="1"/>
              <a:t>компоненты</a:t>
            </a:r>
            <a:r>
              <a:rPr dirty="0"/>
              <a:t> </a:t>
            </a:r>
            <a:r>
              <a:rPr dirty="0" err="1"/>
              <a:t>обеспечивают</a:t>
            </a:r>
            <a:r>
              <a:rPr dirty="0"/>
              <a:t> </a:t>
            </a:r>
            <a:r>
              <a:rPr dirty="0" err="1"/>
              <a:t>эффективность</a:t>
            </a:r>
            <a:r>
              <a:rPr dirty="0"/>
              <a:t>, </a:t>
            </a:r>
            <a:r>
              <a:rPr dirty="0" err="1"/>
              <a:t>быстрое</a:t>
            </a:r>
            <a:r>
              <a:rPr dirty="0"/>
              <a:t> </a:t>
            </a:r>
            <a:r>
              <a:rPr dirty="0" err="1"/>
              <a:t>усвоение</a:t>
            </a:r>
            <a:r>
              <a:rPr dirty="0"/>
              <a:t> и </a:t>
            </a:r>
            <a:r>
              <a:rPr dirty="0" err="1"/>
              <a:t>безопасность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603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Shape 6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Эти</a:t>
            </a:r>
            <a:r>
              <a:rPr dirty="0"/>
              <a:t> </a:t>
            </a:r>
            <a:r>
              <a:rPr dirty="0" err="1"/>
              <a:t>экстракты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источником</a:t>
            </a:r>
            <a:r>
              <a:rPr dirty="0"/>
              <a:t> </a:t>
            </a:r>
            <a:r>
              <a:rPr dirty="0" err="1"/>
              <a:t>многих</a:t>
            </a:r>
            <a:r>
              <a:rPr dirty="0"/>
              <a:t> </a:t>
            </a:r>
            <a:r>
              <a:rPr dirty="0" err="1"/>
              <a:t>активных</a:t>
            </a:r>
            <a:r>
              <a:rPr dirty="0"/>
              <a:t> </a:t>
            </a:r>
            <a:r>
              <a:rPr dirty="0" err="1"/>
              <a:t>соединений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борются</a:t>
            </a:r>
            <a:r>
              <a:rPr dirty="0"/>
              <a:t> с </a:t>
            </a:r>
            <a:r>
              <a:rPr dirty="0" err="1"/>
              <a:t>вирусами</a:t>
            </a:r>
            <a:r>
              <a:rPr dirty="0"/>
              <a:t>, </a:t>
            </a:r>
            <a:r>
              <a:rPr dirty="0" err="1"/>
              <a:t>бактериями</a:t>
            </a:r>
            <a:r>
              <a:rPr dirty="0"/>
              <a:t> и </a:t>
            </a:r>
            <a:r>
              <a:rPr dirty="0" err="1"/>
              <a:t>грибами</a:t>
            </a:r>
            <a:r>
              <a:rPr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694942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/>
              <a:t>АЛОЭ ДРЕВОВИДНОЕ - </a:t>
            </a: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свойствами</a:t>
            </a:r>
            <a:r>
              <a:rPr dirty="0"/>
              <a:t> </a:t>
            </a:r>
            <a:r>
              <a:rPr dirty="0" err="1"/>
              <a:t>биогенного</a:t>
            </a:r>
            <a:r>
              <a:rPr dirty="0"/>
              <a:t> </a:t>
            </a:r>
            <a:r>
              <a:rPr dirty="0" err="1"/>
              <a:t>стимулятора</a:t>
            </a:r>
            <a:r>
              <a:rPr dirty="0"/>
              <a:t>.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выработке</a:t>
            </a:r>
            <a:r>
              <a:rPr dirty="0"/>
              <a:t> </a:t>
            </a:r>
            <a:r>
              <a:rPr dirty="0" err="1"/>
              <a:t>собственного</a:t>
            </a:r>
            <a:r>
              <a:rPr dirty="0"/>
              <a:t> </a:t>
            </a:r>
            <a:r>
              <a:rPr dirty="0" err="1"/>
              <a:t>интерферона</a:t>
            </a:r>
            <a:r>
              <a:rPr dirty="0"/>
              <a:t>, </a:t>
            </a:r>
            <a:r>
              <a:rPr dirty="0" err="1"/>
              <a:t>усилению</a:t>
            </a:r>
            <a:r>
              <a:rPr dirty="0"/>
              <a:t> </a:t>
            </a:r>
            <a:r>
              <a:rPr dirty="0" err="1"/>
              <a:t>фагоцитоза</a:t>
            </a:r>
            <a:r>
              <a:rPr dirty="0"/>
              <a:t> и </a:t>
            </a:r>
            <a:r>
              <a:rPr dirty="0" err="1"/>
              <a:t>восстановительным</a:t>
            </a:r>
            <a:r>
              <a:rPr dirty="0"/>
              <a:t> </a:t>
            </a:r>
            <a:r>
              <a:rPr dirty="0" err="1"/>
              <a:t>процессам</a:t>
            </a:r>
            <a:r>
              <a:rPr dirty="0"/>
              <a:t> в </a:t>
            </a:r>
            <a:r>
              <a:rPr dirty="0" err="1"/>
              <a:t>тканях</a:t>
            </a:r>
            <a:r>
              <a:rPr dirty="0"/>
              <a:t>.</a:t>
            </a:r>
          </a:p>
          <a:p>
            <a:pPr>
              <a:defRPr sz="1600"/>
            </a:pPr>
            <a:r>
              <a:rPr lang="ru-RU" dirty="0"/>
              <a:t>ТРАВА </a:t>
            </a:r>
            <a:r>
              <a:rPr dirty="0"/>
              <a:t>ЗОЛОТОТЫСЯЧНИК</a:t>
            </a:r>
            <a:r>
              <a:rPr lang="ru-RU" dirty="0"/>
              <a:t>А</a:t>
            </a:r>
            <a:r>
              <a:rPr dirty="0"/>
              <a:t> - </a:t>
            </a: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витамин</a:t>
            </a:r>
            <a:r>
              <a:rPr dirty="0"/>
              <a:t> С и, </a:t>
            </a:r>
            <a:r>
              <a:rPr dirty="0" err="1"/>
              <a:t>таким</a:t>
            </a:r>
            <a:r>
              <a:rPr dirty="0"/>
              <a:t> </a:t>
            </a:r>
            <a:r>
              <a:rPr dirty="0" err="1"/>
              <a:t>образом</a:t>
            </a:r>
            <a:r>
              <a:rPr dirty="0"/>
              <a:t>, </a:t>
            </a:r>
            <a:r>
              <a:rPr dirty="0" err="1"/>
              <a:t>увеличивает</a:t>
            </a:r>
            <a:r>
              <a:rPr dirty="0"/>
              <a:t> </a:t>
            </a:r>
            <a:r>
              <a:rPr dirty="0" err="1"/>
              <a:t>активность</a:t>
            </a:r>
            <a:r>
              <a:rPr dirty="0"/>
              <a:t> </a:t>
            </a:r>
            <a:r>
              <a:rPr dirty="0" err="1"/>
              <a:t>иммунных</a:t>
            </a:r>
            <a:r>
              <a:rPr dirty="0"/>
              <a:t> </a:t>
            </a:r>
            <a:r>
              <a:rPr dirty="0" err="1"/>
              <a:t>сил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; </a:t>
            </a:r>
            <a:r>
              <a:rPr dirty="0" err="1"/>
              <a:t>горечи</a:t>
            </a:r>
            <a:r>
              <a:rPr dirty="0"/>
              <a:t> </a:t>
            </a:r>
            <a:r>
              <a:rPr dirty="0" err="1"/>
              <a:t>стимулируют</a:t>
            </a:r>
            <a:r>
              <a:rPr dirty="0"/>
              <a:t> </a:t>
            </a:r>
            <a:r>
              <a:rPr dirty="0" err="1"/>
              <a:t>работу</a:t>
            </a:r>
            <a:r>
              <a:rPr dirty="0"/>
              <a:t> </a:t>
            </a:r>
            <a:r>
              <a:rPr dirty="0" err="1"/>
              <a:t>пищеварительной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, </a:t>
            </a:r>
            <a:r>
              <a:rPr dirty="0" err="1"/>
              <a:t>обладают</a:t>
            </a:r>
            <a:r>
              <a:rPr dirty="0"/>
              <a:t> </a:t>
            </a:r>
            <a:r>
              <a:rPr dirty="0" err="1"/>
              <a:t>активностью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</a:t>
            </a:r>
            <a:r>
              <a:rPr dirty="0" err="1"/>
              <a:t>патогенных</a:t>
            </a:r>
            <a:r>
              <a:rPr dirty="0"/>
              <a:t> </a:t>
            </a:r>
            <a:r>
              <a:rPr dirty="0" err="1"/>
              <a:t>микробов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курсовом</a:t>
            </a:r>
            <a:r>
              <a:rPr dirty="0"/>
              <a:t> </a:t>
            </a:r>
            <a:r>
              <a:rPr dirty="0" err="1"/>
              <a:t>применении</a:t>
            </a:r>
            <a:r>
              <a:rPr dirty="0"/>
              <a:t> </a:t>
            </a:r>
            <a:r>
              <a:rPr dirty="0" err="1"/>
              <a:t>оказывает</a:t>
            </a:r>
            <a:r>
              <a:rPr dirty="0"/>
              <a:t> </a:t>
            </a:r>
            <a:r>
              <a:rPr dirty="0" err="1"/>
              <a:t>тонизирующее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/>
              <a:t>КОРЕНЬ СОЛОДКИ - </a:t>
            </a: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сапонин</a:t>
            </a:r>
            <a:r>
              <a:rPr dirty="0"/>
              <a:t> </a:t>
            </a:r>
            <a:r>
              <a:rPr dirty="0" err="1"/>
              <a:t>глиц</a:t>
            </a:r>
            <a:r>
              <a:rPr lang="ru-RU" dirty="0"/>
              <a:t>и</a:t>
            </a:r>
            <a:r>
              <a:rPr dirty="0" err="1"/>
              <a:t>рризин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усиливает</a:t>
            </a:r>
            <a:r>
              <a:rPr dirty="0"/>
              <a:t> </a:t>
            </a:r>
            <a:r>
              <a:rPr dirty="0" err="1"/>
              <a:t>секреторную</a:t>
            </a:r>
            <a:r>
              <a:rPr dirty="0"/>
              <a:t> </a:t>
            </a:r>
            <a:r>
              <a:rPr dirty="0" err="1"/>
              <a:t>активность</a:t>
            </a:r>
            <a:r>
              <a:rPr dirty="0"/>
              <a:t> </a:t>
            </a:r>
            <a:r>
              <a:rPr dirty="0" err="1"/>
              <a:t>слизистых</a:t>
            </a:r>
            <a:r>
              <a:rPr dirty="0"/>
              <a:t> </a:t>
            </a:r>
            <a:r>
              <a:rPr dirty="0" err="1"/>
              <a:t>оболочек</a:t>
            </a:r>
            <a:r>
              <a:rPr dirty="0"/>
              <a:t> </a:t>
            </a:r>
            <a:r>
              <a:rPr dirty="0" err="1"/>
              <a:t>верхних</a:t>
            </a:r>
            <a:r>
              <a:rPr dirty="0"/>
              <a:t> </a:t>
            </a:r>
            <a:r>
              <a:rPr dirty="0" err="1"/>
              <a:t>дыхательных</a:t>
            </a:r>
            <a:r>
              <a:rPr dirty="0"/>
              <a:t> </a:t>
            </a:r>
            <a:r>
              <a:rPr dirty="0" err="1"/>
              <a:t>путей</a:t>
            </a:r>
            <a:r>
              <a:rPr dirty="0"/>
              <a:t> и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отхождению</a:t>
            </a:r>
            <a:r>
              <a:rPr dirty="0"/>
              <a:t> </a:t>
            </a:r>
            <a:r>
              <a:rPr dirty="0" err="1"/>
              <a:t>мокроты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кашле</a:t>
            </a:r>
            <a:r>
              <a:rPr dirty="0"/>
              <a:t>.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выводить</a:t>
            </a:r>
            <a:r>
              <a:rPr dirty="0"/>
              <a:t> </a:t>
            </a:r>
            <a:r>
              <a:rPr dirty="0" err="1"/>
              <a:t>токсичные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 В </a:t>
            </a:r>
            <a:r>
              <a:rPr dirty="0" err="1"/>
              <a:t>сочетании</a:t>
            </a:r>
            <a:r>
              <a:rPr dirty="0"/>
              <a:t> с </a:t>
            </a:r>
            <a:r>
              <a:rPr dirty="0" err="1"/>
              <a:t>другими</a:t>
            </a:r>
            <a:r>
              <a:rPr dirty="0"/>
              <a:t> </a:t>
            </a:r>
            <a:r>
              <a:rPr dirty="0" err="1"/>
              <a:t>растениями</a:t>
            </a:r>
            <a:r>
              <a:rPr dirty="0"/>
              <a:t> </a:t>
            </a:r>
            <a:r>
              <a:rPr dirty="0" err="1"/>
              <a:t>стимулирует</a:t>
            </a:r>
            <a:r>
              <a:rPr dirty="0"/>
              <a:t> </a:t>
            </a:r>
            <a:r>
              <a:rPr dirty="0" err="1"/>
              <a:t>неспецифический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,  </a:t>
            </a:r>
          </a:p>
          <a:p>
            <a:pPr>
              <a:defRPr sz="1600"/>
            </a:pPr>
            <a:r>
              <a:rPr lang="ru-RU" dirty="0"/>
              <a:t>ТРАВА </a:t>
            </a:r>
            <a:r>
              <a:rPr dirty="0"/>
              <a:t>ХВОЩ</a:t>
            </a:r>
            <a:r>
              <a:rPr lang="ru-RU" dirty="0"/>
              <a:t>А</a:t>
            </a:r>
            <a:r>
              <a:rPr dirty="0"/>
              <a:t> ПОЛЕВО</a:t>
            </a:r>
            <a:r>
              <a:rPr lang="ru-RU" dirty="0"/>
              <a:t>ГО</a:t>
            </a:r>
            <a:r>
              <a:rPr dirty="0"/>
              <a:t> -  в </a:t>
            </a:r>
            <a:r>
              <a:rPr dirty="0" err="1"/>
              <a:t>составе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 5-гл</a:t>
            </a:r>
            <a:r>
              <a:rPr lang="ru-RU" dirty="0"/>
              <a:t>и</a:t>
            </a:r>
            <a:r>
              <a:rPr dirty="0" err="1"/>
              <a:t>козид-лютеолин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проявляет</a:t>
            </a:r>
            <a:r>
              <a:rPr dirty="0"/>
              <a:t> </a:t>
            </a:r>
            <a:r>
              <a:rPr dirty="0" err="1"/>
              <a:t>активность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</a:t>
            </a:r>
            <a:r>
              <a:rPr dirty="0" err="1"/>
              <a:t>микробов</a:t>
            </a:r>
            <a:r>
              <a:rPr dirty="0"/>
              <a:t> и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воспалениях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/>
              <a:t>КОРЕНЬ ШЛЕМНИКА БАЙКАЛЬСКОГО -  </a:t>
            </a:r>
            <a:r>
              <a:rPr dirty="0" err="1"/>
              <a:t>содерж</a:t>
            </a:r>
            <a:r>
              <a:rPr lang="ru-RU" dirty="0"/>
              <a:t>и</a:t>
            </a:r>
            <a:r>
              <a:rPr dirty="0"/>
              <a:t>т </a:t>
            </a:r>
            <a:r>
              <a:rPr dirty="0" err="1"/>
              <a:t>флавоноиды</a:t>
            </a:r>
            <a:r>
              <a:rPr dirty="0"/>
              <a:t>, </a:t>
            </a:r>
            <a:r>
              <a:rPr dirty="0" err="1"/>
              <a:t>определяющие</a:t>
            </a:r>
            <a:r>
              <a:rPr dirty="0"/>
              <a:t> </a:t>
            </a:r>
            <a:r>
              <a:rPr dirty="0" err="1"/>
              <a:t>успокаивающее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и </a:t>
            </a:r>
            <a:r>
              <a:rPr dirty="0" err="1"/>
              <a:t>регулирующие</a:t>
            </a:r>
            <a:r>
              <a:rPr dirty="0"/>
              <a:t> </a:t>
            </a:r>
            <a:r>
              <a:rPr dirty="0" err="1"/>
              <a:t>циклы</a:t>
            </a:r>
            <a:r>
              <a:rPr dirty="0"/>
              <a:t> </a:t>
            </a:r>
            <a:r>
              <a:rPr dirty="0" err="1"/>
              <a:t>сна-бодрствования</a:t>
            </a:r>
            <a:r>
              <a:rPr dirty="0"/>
              <a:t>.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сильным</a:t>
            </a:r>
            <a:r>
              <a:rPr dirty="0"/>
              <a:t> </a:t>
            </a:r>
            <a:r>
              <a:rPr dirty="0" err="1"/>
              <a:t>антиоксидантом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/>
              <a:t>КОРЕНЬ АСТРАГАЛА - </a:t>
            </a: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различные</a:t>
            </a:r>
            <a:r>
              <a:rPr dirty="0"/>
              <a:t> </a:t>
            </a:r>
            <a:r>
              <a:rPr dirty="0" err="1"/>
              <a:t>органические</a:t>
            </a:r>
            <a:r>
              <a:rPr dirty="0"/>
              <a:t> </a:t>
            </a:r>
            <a:r>
              <a:rPr dirty="0" err="1"/>
              <a:t>кислоты</a:t>
            </a:r>
            <a:r>
              <a:rPr dirty="0"/>
              <a:t>, </a:t>
            </a:r>
            <a:r>
              <a:rPr dirty="0" err="1"/>
              <a:t>включая</a:t>
            </a:r>
            <a:r>
              <a:rPr dirty="0"/>
              <a:t> </a:t>
            </a:r>
            <a:r>
              <a:rPr dirty="0" err="1"/>
              <a:t>аскорбиновую</a:t>
            </a:r>
            <a:r>
              <a:rPr dirty="0"/>
              <a:t>, </a:t>
            </a:r>
            <a:r>
              <a:rPr dirty="0" err="1"/>
              <a:t>которая</a:t>
            </a:r>
            <a:r>
              <a:rPr dirty="0"/>
              <a:t> </a:t>
            </a:r>
            <a:r>
              <a:rPr dirty="0" err="1"/>
              <a:t>стимулирует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, </a:t>
            </a:r>
            <a:r>
              <a:rPr dirty="0" err="1"/>
              <a:t>витамины</a:t>
            </a:r>
            <a:r>
              <a:rPr dirty="0"/>
              <a:t> </a:t>
            </a:r>
            <a:r>
              <a:rPr dirty="0" err="1"/>
              <a:t>группы</a:t>
            </a:r>
            <a:r>
              <a:rPr dirty="0"/>
              <a:t> В, </a:t>
            </a:r>
            <a:r>
              <a:rPr dirty="0" err="1"/>
              <a:t>полисахариды</a:t>
            </a:r>
            <a:r>
              <a:rPr dirty="0"/>
              <a:t>, </a:t>
            </a:r>
            <a:r>
              <a:rPr dirty="0" err="1"/>
              <a:t>флавоноиды</a:t>
            </a:r>
            <a:r>
              <a:rPr dirty="0"/>
              <a:t>. </a:t>
            </a:r>
            <a:r>
              <a:rPr dirty="0" err="1"/>
              <a:t>Активирует</a:t>
            </a:r>
            <a:r>
              <a:rPr dirty="0"/>
              <a:t> </a:t>
            </a:r>
            <a:r>
              <a:rPr dirty="0" err="1"/>
              <a:t>выработку</a:t>
            </a:r>
            <a:r>
              <a:rPr dirty="0"/>
              <a:t> </a:t>
            </a:r>
            <a:r>
              <a:rPr dirty="0" err="1"/>
              <a:t>собственного</a:t>
            </a:r>
            <a:r>
              <a:rPr dirty="0"/>
              <a:t> </a:t>
            </a:r>
            <a:r>
              <a:rPr dirty="0" err="1"/>
              <a:t>интерферона</a:t>
            </a:r>
            <a:r>
              <a:rPr dirty="0"/>
              <a:t>. </a:t>
            </a:r>
            <a:r>
              <a:rPr dirty="0" err="1"/>
              <a:t>Полисахариды</a:t>
            </a:r>
            <a:r>
              <a:rPr dirty="0"/>
              <a:t> </a:t>
            </a:r>
            <a:r>
              <a:rPr dirty="0" err="1"/>
              <a:t>способствуют</a:t>
            </a:r>
            <a:r>
              <a:rPr dirty="0"/>
              <a:t> </a:t>
            </a:r>
            <a:r>
              <a:rPr dirty="0" err="1"/>
              <a:t>быстрому</a:t>
            </a:r>
            <a:r>
              <a:rPr dirty="0"/>
              <a:t> </a:t>
            </a:r>
            <a:r>
              <a:rPr dirty="0" err="1"/>
              <a:t>выздоровлению</a:t>
            </a:r>
            <a:r>
              <a:rPr dirty="0"/>
              <a:t>, </a:t>
            </a:r>
            <a:r>
              <a:rPr dirty="0" err="1"/>
              <a:t>уменьшают</a:t>
            </a:r>
            <a:r>
              <a:rPr dirty="0"/>
              <a:t> </a:t>
            </a:r>
            <a:r>
              <a:rPr dirty="0" err="1"/>
              <a:t>общую</a:t>
            </a:r>
            <a:r>
              <a:rPr dirty="0"/>
              <a:t> </a:t>
            </a:r>
            <a:r>
              <a:rPr dirty="0" err="1"/>
              <a:t>слабость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/>
              <a:t>КОРЕНЬ КРАСНОГО ШАЛФЕЯ - </a:t>
            </a:r>
            <a:r>
              <a:rPr dirty="0" err="1"/>
              <a:t>улучшает</a:t>
            </a:r>
            <a:r>
              <a:rPr dirty="0"/>
              <a:t> </a:t>
            </a:r>
            <a:r>
              <a:rPr dirty="0" err="1"/>
              <a:t>обмен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182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2" name="Shape 6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/>
              <a:t>ЛИСТЬЯ БЕРЕЗЫ -  </a:t>
            </a:r>
            <a:r>
              <a:rPr dirty="0" err="1"/>
              <a:t>содержат</a:t>
            </a:r>
            <a:r>
              <a:rPr dirty="0"/>
              <a:t> </a:t>
            </a:r>
            <a:r>
              <a:rPr dirty="0" err="1"/>
              <a:t>эфирное</a:t>
            </a:r>
            <a:r>
              <a:rPr dirty="0"/>
              <a:t> </a:t>
            </a:r>
            <a:r>
              <a:rPr dirty="0" err="1"/>
              <a:t>масло</a:t>
            </a:r>
            <a:r>
              <a:rPr dirty="0"/>
              <a:t>, </a:t>
            </a:r>
            <a:r>
              <a:rPr dirty="0" err="1"/>
              <a:t>флавоноиды</a:t>
            </a:r>
            <a:r>
              <a:rPr dirty="0"/>
              <a:t>, </a:t>
            </a:r>
            <a:r>
              <a:rPr dirty="0" err="1"/>
              <a:t>фитонциды</a:t>
            </a:r>
            <a:r>
              <a:rPr dirty="0"/>
              <a:t>, </a:t>
            </a:r>
            <a:r>
              <a:rPr dirty="0" err="1"/>
              <a:t>дубильные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противодействуют</a:t>
            </a:r>
            <a:r>
              <a:rPr dirty="0"/>
              <a:t> </a:t>
            </a:r>
            <a:r>
              <a:rPr dirty="0" err="1"/>
              <a:t>размножению</a:t>
            </a:r>
            <a:r>
              <a:rPr dirty="0"/>
              <a:t> </a:t>
            </a:r>
            <a:r>
              <a:rPr dirty="0" err="1"/>
              <a:t>патогенных</a:t>
            </a:r>
            <a:r>
              <a:rPr dirty="0"/>
              <a:t> </a:t>
            </a:r>
            <a:r>
              <a:rPr dirty="0" err="1"/>
              <a:t>микроорганизмов</a:t>
            </a:r>
            <a:r>
              <a:rPr dirty="0"/>
              <a:t>, </a:t>
            </a:r>
            <a:r>
              <a:rPr dirty="0" err="1"/>
              <a:t>помогают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воспалениях</a:t>
            </a:r>
            <a:r>
              <a:rPr dirty="0"/>
              <a:t> и </a:t>
            </a:r>
            <a:r>
              <a:rPr dirty="0" err="1"/>
              <a:t>обладают</a:t>
            </a:r>
            <a:r>
              <a:rPr dirty="0"/>
              <a:t> </a:t>
            </a:r>
            <a:r>
              <a:rPr dirty="0" err="1"/>
              <a:t>антиоксидантными</a:t>
            </a:r>
            <a:r>
              <a:rPr dirty="0"/>
              <a:t> </a:t>
            </a:r>
            <a:r>
              <a:rPr dirty="0" err="1"/>
              <a:t>свойствами</a:t>
            </a:r>
            <a:r>
              <a:rPr dirty="0"/>
              <a:t>.</a:t>
            </a:r>
          </a:p>
          <a:p>
            <a:pPr>
              <a:defRPr sz="1600"/>
            </a:pPr>
            <a:r>
              <a:rPr lang="ru-RU" dirty="0"/>
              <a:t>ЛИСТЬЯ </a:t>
            </a:r>
            <a:r>
              <a:rPr dirty="0"/>
              <a:t>РОЗМАРИН</a:t>
            </a:r>
            <a:r>
              <a:rPr lang="ru-RU" dirty="0"/>
              <a:t>А</a:t>
            </a:r>
            <a:r>
              <a:rPr dirty="0"/>
              <a:t> - </a:t>
            </a:r>
            <a:r>
              <a:rPr dirty="0" err="1"/>
              <a:t>богат</a:t>
            </a:r>
            <a:r>
              <a:rPr dirty="0"/>
              <a:t> </a:t>
            </a:r>
            <a:r>
              <a:rPr dirty="0" err="1"/>
              <a:t>эфирными</a:t>
            </a:r>
            <a:r>
              <a:rPr dirty="0"/>
              <a:t> </a:t>
            </a:r>
            <a:r>
              <a:rPr dirty="0" err="1"/>
              <a:t>маслами</a:t>
            </a:r>
            <a:r>
              <a:rPr dirty="0"/>
              <a:t>, </a:t>
            </a:r>
            <a:r>
              <a:rPr dirty="0" err="1"/>
              <a:t>макро</a:t>
            </a:r>
            <a:r>
              <a:rPr dirty="0"/>
              <a:t>- и </a:t>
            </a:r>
            <a:r>
              <a:rPr dirty="0" err="1"/>
              <a:t>микроэлементами</a:t>
            </a:r>
            <a:r>
              <a:rPr dirty="0"/>
              <a:t>, </a:t>
            </a:r>
            <a:r>
              <a:rPr dirty="0" err="1"/>
              <a:t>фитонцидами</a:t>
            </a:r>
            <a:r>
              <a:rPr dirty="0"/>
              <a:t>. </a:t>
            </a:r>
            <a:r>
              <a:rPr dirty="0" err="1"/>
              <a:t>Активирует</a:t>
            </a:r>
            <a:r>
              <a:rPr dirty="0"/>
              <a:t> </a:t>
            </a:r>
            <a:r>
              <a:rPr dirty="0" err="1"/>
              <a:t>защитные</a:t>
            </a:r>
            <a:r>
              <a:rPr dirty="0"/>
              <a:t> </a:t>
            </a:r>
            <a:r>
              <a:rPr dirty="0" err="1"/>
              <a:t>силы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 </a:t>
            </a: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активностью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</a:t>
            </a:r>
            <a:r>
              <a:rPr dirty="0" err="1"/>
              <a:t>многих</a:t>
            </a:r>
            <a:r>
              <a:rPr dirty="0"/>
              <a:t> </a:t>
            </a:r>
            <a:r>
              <a:rPr dirty="0" err="1"/>
              <a:t>патогенных</a:t>
            </a:r>
            <a:r>
              <a:rPr dirty="0"/>
              <a:t> </a:t>
            </a:r>
            <a:r>
              <a:rPr dirty="0" err="1"/>
              <a:t>микроорганизмов</a:t>
            </a:r>
            <a:r>
              <a:rPr dirty="0"/>
              <a:t>,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кашле</a:t>
            </a:r>
            <a:r>
              <a:rPr dirty="0"/>
              <a:t> и </a:t>
            </a:r>
            <a:r>
              <a:rPr dirty="0" err="1"/>
              <a:t>боли</a:t>
            </a:r>
            <a:r>
              <a:rPr dirty="0"/>
              <a:t> в </a:t>
            </a:r>
            <a:r>
              <a:rPr dirty="0" err="1"/>
              <a:t>горле</a:t>
            </a:r>
            <a:r>
              <a:rPr dirty="0"/>
              <a:t>.</a:t>
            </a:r>
          </a:p>
          <a:p>
            <a:pPr>
              <a:defRPr sz="1600"/>
            </a:pPr>
            <a:r>
              <a:rPr lang="ru-RU" dirty="0" smtClean="0"/>
              <a:t>ПЛОДЫ</a:t>
            </a:r>
            <a:r>
              <a:rPr dirty="0" smtClean="0"/>
              <a:t> </a:t>
            </a:r>
            <a:r>
              <a:rPr dirty="0"/>
              <a:t>МОЖЖЕВЕЛЬНИКА - </a:t>
            </a:r>
            <a:r>
              <a:rPr dirty="0" err="1"/>
              <a:t>содержат</a:t>
            </a:r>
            <a:r>
              <a:rPr dirty="0"/>
              <a:t> </a:t>
            </a:r>
            <a:r>
              <a:rPr dirty="0" err="1"/>
              <a:t>эфирные</a:t>
            </a:r>
            <a:r>
              <a:rPr dirty="0"/>
              <a:t> </a:t>
            </a:r>
            <a:r>
              <a:rPr dirty="0" err="1"/>
              <a:t>масла</a:t>
            </a:r>
            <a:r>
              <a:rPr dirty="0"/>
              <a:t>, </a:t>
            </a:r>
            <a:r>
              <a:rPr dirty="0" err="1"/>
              <a:t>усиливающие</a:t>
            </a:r>
            <a:r>
              <a:rPr dirty="0"/>
              <a:t> </a:t>
            </a:r>
            <a:r>
              <a:rPr dirty="0" err="1"/>
              <a:t>иммунологические</a:t>
            </a:r>
            <a:r>
              <a:rPr dirty="0"/>
              <a:t> </a:t>
            </a:r>
            <a:r>
              <a:rPr dirty="0" err="1"/>
              <a:t>реакции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 </a:t>
            </a:r>
            <a:r>
              <a:rPr dirty="0" err="1"/>
              <a:t>стимулируют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 </a:t>
            </a:r>
            <a:r>
              <a:rPr dirty="0" err="1"/>
              <a:t>фермента</a:t>
            </a:r>
            <a:r>
              <a:rPr dirty="0"/>
              <a:t> </a:t>
            </a:r>
            <a:r>
              <a:rPr dirty="0" err="1"/>
              <a:t>лизоцима</a:t>
            </a:r>
            <a:r>
              <a:rPr dirty="0"/>
              <a:t>, </a:t>
            </a:r>
            <a:r>
              <a:rPr dirty="0" err="1"/>
              <a:t>обладающего</a:t>
            </a:r>
            <a:r>
              <a:rPr dirty="0"/>
              <a:t> </a:t>
            </a:r>
            <a:r>
              <a:rPr dirty="0" err="1"/>
              <a:t>активностью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/>
              <a:t>КОРЕНЬ ДЯГИЛЯ - </a:t>
            </a: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эфирное</a:t>
            </a:r>
            <a:r>
              <a:rPr dirty="0"/>
              <a:t> </a:t>
            </a:r>
            <a:r>
              <a:rPr dirty="0" err="1"/>
              <a:t>масло</a:t>
            </a:r>
            <a:r>
              <a:rPr dirty="0"/>
              <a:t>, </a:t>
            </a:r>
            <a:r>
              <a:rPr dirty="0" err="1"/>
              <a:t>обладающее</a:t>
            </a:r>
            <a:r>
              <a:rPr dirty="0"/>
              <a:t> </a:t>
            </a:r>
            <a:r>
              <a:rPr dirty="0" err="1"/>
              <a:t>фитонцидными</a:t>
            </a:r>
            <a:r>
              <a:rPr dirty="0"/>
              <a:t> </a:t>
            </a:r>
            <a:r>
              <a:rPr dirty="0" err="1"/>
              <a:t>свойствами</a:t>
            </a:r>
            <a:r>
              <a:rPr dirty="0"/>
              <a:t> и </a:t>
            </a:r>
            <a:r>
              <a:rPr dirty="0" err="1"/>
              <a:t>проявляет</a:t>
            </a:r>
            <a:r>
              <a:rPr dirty="0"/>
              <a:t> </a:t>
            </a:r>
            <a:r>
              <a:rPr dirty="0" err="1"/>
              <a:t>укрепляющий</a:t>
            </a:r>
            <a:r>
              <a:rPr dirty="0"/>
              <a:t> </a:t>
            </a:r>
            <a:r>
              <a:rPr dirty="0" err="1"/>
              <a:t>эффект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.  </a:t>
            </a:r>
            <a:r>
              <a:rPr dirty="0" err="1"/>
              <a:t>Дубильные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 и </a:t>
            </a:r>
            <a:r>
              <a:rPr dirty="0" err="1"/>
              <a:t>кумарины</a:t>
            </a:r>
            <a:r>
              <a:rPr dirty="0"/>
              <a:t>  </a:t>
            </a:r>
            <a:r>
              <a:rPr dirty="0" err="1"/>
              <a:t>проявляют</a:t>
            </a:r>
            <a:r>
              <a:rPr dirty="0"/>
              <a:t> </a:t>
            </a:r>
            <a:r>
              <a:rPr dirty="0" err="1"/>
              <a:t>активность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 </a:t>
            </a:r>
            <a:r>
              <a:rPr dirty="0" err="1"/>
              <a:t>бактерий</a:t>
            </a:r>
            <a:r>
              <a:rPr dirty="0"/>
              <a:t>. </a:t>
            </a:r>
            <a:r>
              <a:rPr dirty="0" err="1"/>
              <a:t>Горечи</a:t>
            </a:r>
            <a:r>
              <a:rPr dirty="0"/>
              <a:t> </a:t>
            </a:r>
            <a:r>
              <a:rPr dirty="0" err="1"/>
              <a:t>стимулируют</a:t>
            </a:r>
            <a:r>
              <a:rPr dirty="0"/>
              <a:t> </a:t>
            </a:r>
            <a:r>
              <a:rPr dirty="0" err="1"/>
              <a:t>аппетит</a:t>
            </a:r>
            <a:r>
              <a:rPr dirty="0"/>
              <a:t> и  </a:t>
            </a:r>
            <a:r>
              <a:rPr dirty="0" err="1"/>
              <a:t>усиливают</a:t>
            </a:r>
            <a:r>
              <a:rPr dirty="0"/>
              <a:t> </a:t>
            </a:r>
            <a:r>
              <a:rPr dirty="0" err="1"/>
              <a:t>секрецию</a:t>
            </a:r>
            <a:r>
              <a:rPr dirty="0"/>
              <a:t> </a:t>
            </a:r>
            <a:r>
              <a:rPr dirty="0" err="1"/>
              <a:t>желез</a:t>
            </a:r>
            <a:r>
              <a:rPr dirty="0"/>
              <a:t> и </a:t>
            </a:r>
            <a:r>
              <a:rPr dirty="0" err="1"/>
              <a:t>моторику</a:t>
            </a:r>
            <a:r>
              <a:rPr dirty="0"/>
              <a:t> ЖКТ, </a:t>
            </a:r>
            <a:r>
              <a:rPr dirty="0" err="1"/>
              <a:t>помогают</a:t>
            </a:r>
            <a:r>
              <a:rPr dirty="0"/>
              <a:t> </a:t>
            </a:r>
            <a:r>
              <a:rPr dirty="0" err="1"/>
              <a:t>отхождению</a:t>
            </a:r>
            <a:r>
              <a:rPr dirty="0"/>
              <a:t> </a:t>
            </a:r>
            <a:r>
              <a:rPr dirty="0" err="1"/>
              <a:t>мокроты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6555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Shape 6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/>
              <a:t>ГРИБ ЧАГА (</a:t>
            </a:r>
            <a:r>
              <a:rPr dirty="0" err="1"/>
              <a:t>Березовый</a:t>
            </a:r>
            <a:r>
              <a:rPr dirty="0"/>
              <a:t> </a:t>
            </a:r>
            <a:r>
              <a:rPr dirty="0" err="1"/>
              <a:t>гриб</a:t>
            </a:r>
            <a:r>
              <a:rPr dirty="0"/>
              <a:t>) - </a:t>
            </a:r>
            <a:r>
              <a:rPr dirty="0" err="1"/>
              <a:t>основными</a:t>
            </a:r>
            <a:r>
              <a:rPr dirty="0"/>
              <a:t> </a:t>
            </a:r>
            <a:r>
              <a:rPr dirty="0" err="1"/>
              <a:t>действующими</a:t>
            </a:r>
            <a:r>
              <a:rPr dirty="0"/>
              <a:t> </a:t>
            </a:r>
            <a:r>
              <a:rPr dirty="0" err="1"/>
              <a:t>веществами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пигменты</a:t>
            </a:r>
            <a:r>
              <a:rPr dirty="0"/>
              <a:t>, </a:t>
            </a:r>
            <a:r>
              <a:rPr dirty="0" err="1"/>
              <a:t>образующие</a:t>
            </a:r>
            <a:r>
              <a:rPr dirty="0"/>
              <a:t> </a:t>
            </a:r>
            <a:r>
              <a:rPr dirty="0" err="1"/>
              <a:t>хромогенный</a:t>
            </a:r>
            <a:r>
              <a:rPr dirty="0"/>
              <a:t> </a:t>
            </a:r>
            <a:r>
              <a:rPr dirty="0" err="1"/>
              <a:t>полифенолкарбоновый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в </a:t>
            </a:r>
            <a:r>
              <a:rPr dirty="0" err="1"/>
              <a:t>сочетании</a:t>
            </a:r>
            <a:r>
              <a:rPr dirty="0"/>
              <a:t> с </a:t>
            </a:r>
            <a:r>
              <a:rPr dirty="0" err="1"/>
              <a:t>полисахаридами</a:t>
            </a:r>
            <a:r>
              <a:rPr dirty="0"/>
              <a:t>, </a:t>
            </a:r>
            <a:r>
              <a:rPr dirty="0" err="1"/>
              <a:t>агарициновой</a:t>
            </a:r>
            <a:r>
              <a:rPr dirty="0"/>
              <a:t> и </a:t>
            </a:r>
            <a:r>
              <a:rPr dirty="0" err="1"/>
              <a:t>гуминоподобной</a:t>
            </a:r>
            <a:r>
              <a:rPr dirty="0"/>
              <a:t> </a:t>
            </a:r>
            <a:r>
              <a:rPr dirty="0" err="1"/>
              <a:t>чаговыми</a:t>
            </a:r>
            <a:r>
              <a:rPr dirty="0"/>
              <a:t> </a:t>
            </a:r>
            <a:r>
              <a:rPr dirty="0" err="1"/>
              <a:t>кислотами</a:t>
            </a:r>
            <a:r>
              <a:rPr dirty="0"/>
              <a:t>. </a:t>
            </a:r>
            <a:r>
              <a:rPr dirty="0" err="1"/>
              <a:t>Проявляет</a:t>
            </a:r>
            <a:r>
              <a:rPr dirty="0"/>
              <a:t> </a:t>
            </a:r>
            <a:r>
              <a:rPr dirty="0" err="1"/>
              <a:t>свойства</a:t>
            </a:r>
            <a:r>
              <a:rPr dirty="0"/>
              <a:t> </a:t>
            </a:r>
            <a:r>
              <a:rPr dirty="0" err="1"/>
              <a:t>биогенного</a:t>
            </a:r>
            <a:r>
              <a:rPr dirty="0"/>
              <a:t> </a:t>
            </a:r>
            <a:r>
              <a:rPr dirty="0" err="1"/>
              <a:t>стимулятора</a:t>
            </a:r>
            <a:r>
              <a:rPr dirty="0"/>
              <a:t>, </a:t>
            </a:r>
            <a:r>
              <a:rPr dirty="0" err="1"/>
              <a:t>повышает</a:t>
            </a:r>
            <a:r>
              <a:rPr dirty="0"/>
              <a:t> </a:t>
            </a:r>
            <a:r>
              <a:rPr dirty="0" err="1"/>
              <a:t>сопротивляемость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dirty="0" err="1"/>
              <a:t>простудным</a:t>
            </a:r>
            <a:r>
              <a:rPr dirty="0"/>
              <a:t>  </a:t>
            </a:r>
            <a:r>
              <a:rPr dirty="0" err="1"/>
              <a:t>заболеваниям</a:t>
            </a:r>
            <a:r>
              <a:rPr dirty="0"/>
              <a:t>, </a:t>
            </a:r>
            <a:r>
              <a:rPr dirty="0" err="1"/>
              <a:t>улучшает</a:t>
            </a:r>
            <a:r>
              <a:rPr dirty="0"/>
              <a:t> </a:t>
            </a:r>
            <a:r>
              <a:rPr dirty="0" err="1"/>
              <a:t>обмен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 и </a:t>
            </a:r>
            <a:r>
              <a:rPr dirty="0" err="1"/>
              <a:t>кроветворение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/>
              <a:t>КОРЕНЬ РОДИОЛЫ РОЗОВОЙ -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повышению</a:t>
            </a:r>
            <a:r>
              <a:rPr dirty="0"/>
              <a:t> </a:t>
            </a:r>
            <a:r>
              <a:rPr dirty="0" err="1"/>
              <a:t>активности</a:t>
            </a:r>
            <a:r>
              <a:rPr dirty="0"/>
              <a:t> </a:t>
            </a:r>
            <a:r>
              <a:rPr dirty="0" err="1"/>
              <a:t>иммунных</a:t>
            </a:r>
            <a:r>
              <a:rPr dirty="0"/>
              <a:t> </a:t>
            </a:r>
            <a:r>
              <a:rPr dirty="0" err="1"/>
              <a:t>клеток</a:t>
            </a:r>
            <a:r>
              <a:rPr dirty="0"/>
              <a:t>  Т-</a:t>
            </a:r>
            <a:r>
              <a:rPr dirty="0" err="1"/>
              <a:t>лимфоцитов</a:t>
            </a:r>
            <a:r>
              <a:rPr dirty="0"/>
              <a:t>, </a:t>
            </a:r>
            <a:r>
              <a:rPr dirty="0" err="1"/>
              <a:t>предотвращает</a:t>
            </a:r>
            <a:r>
              <a:rPr dirty="0"/>
              <a:t> </a:t>
            </a:r>
            <a:r>
              <a:rPr dirty="0" err="1"/>
              <a:t>подавление</a:t>
            </a:r>
            <a:r>
              <a:rPr dirty="0"/>
              <a:t> </a:t>
            </a:r>
            <a:r>
              <a:rPr dirty="0" err="1"/>
              <a:t>активности</a:t>
            </a:r>
            <a:r>
              <a:rPr dirty="0"/>
              <a:t> В- </a:t>
            </a:r>
            <a:r>
              <a:rPr dirty="0" err="1"/>
              <a:t>лимфоцитов</a:t>
            </a:r>
            <a:r>
              <a:rPr dirty="0"/>
              <a:t>, </a:t>
            </a:r>
            <a:r>
              <a:rPr dirty="0" err="1"/>
              <a:t>происходящее</a:t>
            </a:r>
            <a:r>
              <a:rPr dirty="0"/>
              <a:t>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стресса</a:t>
            </a:r>
            <a:r>
              <a:rPr dirty="0"/>
              <a:t>. </a:t>
            </a: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адаптогенными</a:t>
            </a:r>
            <a:r>
              <a:rPr dirty="0"/>
              <a:t> и </a:t>
            </a:r>
            <a:r>
              <a:rPr dirty="0" err="1"/>
              <a:t>стимулирующими</a:t>
            </a:r>
            <a:r>
              <a:rPr dirty="0"/>
              <a:t> </a:t>
            </a:r>
            <a:r>
              <a:rPr dirty="0" err="1"/>
              <a:t>свойствами</a:t>
            </a:r>
            <a:r>
              <a:rPr dirty="0"/>
              <a:t>, </a:t>
            </a:r>
            <a:r>
              <a:rPr dirty="0" err="1"/>
              <a:t>повышает</a:t>
            </a:r>
            <a:r>
              <a:rPr dirty="0"/>
              <a:t> </a:t>
            </a:r>
            <a:r>
              <a:rPr dirty="0" err="1"/>
              <a:t>выносливость</a:t>
            </a:r>
            <a:r>
              <a:rPr dirty="0"/>
              <a:t> и </a:t>
            </a:r>
            <a:r>
              <a:rPr dirty="0" err="1"/>
              <a:t>работоспособность</a:t>
            </a:r>
            <a:r>
              <a:rPr dirty="0"/>
              <a:t>.</a:t>
            </a:r>
          </a:p>
          <a:p>
            <a:pPr>
              <a:defRPr sz="1600"/>
            </a:pPr>
            <a:r>
              <a:rPr lang="ru-RU" dirty="0"/>
              <a:t>ТРАВА </a:t>
            </a:r>
            <a:r>
              <a:rPr dirty="0"/>
              <a:t>ЭХИНАЦЕ</a:t>
            </a:r>
            <a:r>
              <a:rPr lang="ru-RU" dirty="0"/>
              <a:t>И</a:t>
            </a:r>
            <a:r>
              <a:rPr dirty="0"/>
              <a:t> ПУРПУРН</a:t>
            </a:r>
            <a:r>
              <a:rPr lang="ru-RU" dirty="0"/>
              <a:t>ОЙ</a:t>
            </a:r>
            <a:r>
              <a:rPr dirty="0"/>
              <a:t> - </a:t>
            </a:r>
            <a:r>
              <a:rPr dirty="0" err="1"/>
              <a:t>одно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популярных</a:t>
            </a:r>
            <a:r>
              <a:rPr dirty="0"/>
              <a:t> </a:t>
            </a:r>
            <a:r>
              <a:rPr dirty="0" err="1"/>
              <a:t>растений</a:t>
            </a:r>
            <a:r>
              <a:rPr dirty="0"/>
              <a:t>, </a:t>
            </a:r>
            <a:r>
              <a:rPr dirty="0" err="1"/>
              <a:t>которое</a:t>
            </a:r>
            <a:r>
              <a:rPr dirty="0"/>
              <a:t> </a:t>
            </a:r>
            <a:r>
              <a:rPr dirty="0" err="1"/>
              <a:t>имеет</a:t>
            </a:r>
            <a:r>
              <a:rPr dirty="0"/>
              <a:t> </a:t>
            </a:r>
            <a:r>
              <a:rPr dirty="0" err="1"/>
              <a:t>многовековую</a:t>
            </a:r>
            <a:r>
              <a:rPr dirty="0"/>
              <a:t> </a:t>
            </a:r>
            <a:r>
              <a:rPr dirty="0" err="1"/>
              <a:t>историю</a:t>
            </a:r>
            <a:r>
              <a:rPr dirty="0"/>
              <a:t> </a:t>
            </a:r>
            <a:r>
              <a:rPr dirty="0" err="1"/>
              <a:t>применения</a:t>
            </a:r>
            <a:r>
              <a:rPr dirty="0"/>
              <a:t> в </a:t>
            </a:r>
            <a:r>
              <a:rPr dirty="0" err="1"/>
              <a:t>народной</a:t>
            </a:r>
            <a:r>
              <a:rPr dirty="0"/>
              <a:t> </a:t>
            </a:r>
            <a:r>
              <a:rPr dirty="0" err="1"/>
              <a:t>медицине</a:t>
            </a:r>
            <a:r>
              <a:rPr dirty="0"/>
              <a:t>. </a:t>
            </a:r>
            <a:r>
              <a:rPr dirty="0" err="1"/>
              <a:t>Повышает</a:t>
            </a:r>
            <a:r>
              <a:rPr dirty="0"/>
              <a:t> </a:t>
            </a:r>
            <a:r>
              <a:rPr dirty="0" err="1"/>
              <a:t>естественные</a:t>
            </a:r>
            <a:r>
              <a:rPr dirty="0"/>
              <a:t> </a:t>
            </a:r>
            <a:r>
              <a:rPr dirty="0" err="1"/>
              <a:t>защитные</a:t>
            </a:r>
            <a:r>
              <a:rPr dirty="0"/>
              <a:t> </a:t>
            </a:r>
            <a:r>
              <a:rPr dirty="0" err="1"/>
              <a:t>силы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 </a:t>
            </a:r>
            <a:r>
              <a:rPr dirty="0" err="1"/>
              <a:t>активируя</a:t>
            </a:r>
            <a:r>
              <a:rPr dirty="0"/>
              <a:t> </a:t>
            </a:r>
            <a:r>
              <a:rPr dirty="0" err="1"/>
              <a:t>иммунные</a:t>
            </a:r>
            <a:r>
              <a:rPr dirty="0"/>
              <a:t> </a:t>
            </a:r>
            <a:r>
              <a:rPr dirty="0" err="1"/>
              <a:t>клетки</a:t>
            </a:r>
            <a:r>
              <a:rPr dirty="0"/>
              <a:t> </a:t>
            </a:r>
            <a:r>
              <a:rPr dirty="0" err="1"/>
              <a:t>макрофаги</a:t>
            </a:r>
            <a:r>
              <a:rPr dirty="0"/>
              <a:t>.  </a:t>
            </a: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активностью</a:t>
            </a:r>
            <a:r>
              <a:rPr dirty="0"/>
              <a:t> в </a:t>
            </a:r>
            <a:r>
              <a:rPr dirty="0" err="1"/>
              <a:t>отношении</a:t>
            </a:r>
            <a:r>
              <a:rPr dirty="0"/>
              <a:t> </a:t>
            </a:r>
            <a:r>
              <a:rPr dirty="0" err="1"/>
              <a:t>многих</a:t>
            </a:r>
            <a:r>
              <a:rPr dirty="0"/>
              <a:t> </a:t>
            </a:r>
            <a:r>
              <a:rPr dirty="0" err="1"/>
              <a:t>патогенных</a:t>
            </a:r>
            <a:r>
              <a:rPr dirty="0"/>
              <a:t> </a:t>
            </a:r>
            <a:r>
              <a:rPr dirty="0" err="1"/>
              <a:t>микробов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/>
              <a:t>КОРЕНЬ ЭЛЕУТЕРОКОККА — </a:t>
            </a:r>
            <a:r>
              <a:rPr dirty="0" err="1"/>
              <a:t>содержащиеся</a:t>
            </a:r>
            <a:r>
              <a:rPr dirty="0"/>
              <a:t> в </a:t>
            </a:r>
            <a:r>
              <a:rPr dirty="0" err="1"/>
              <a:t>корнях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 </a:t>
            </a:r>
            <a:r>
              <a:rPr dirty="0" err="1"/>
              <a:t>особые</a:t>
            </a:r>
            <a:r>
              <a:rPr dirty="0"/>
              <a:t> </a:t>
            </a:r>
            <a:r>
              <a:rPr dirty="0" err="1"/>
              <a:t>гликозиды</a:t>
            </a:r>
            <a:r>
              <a:rPr dirty="0"/>
              <a:t>–</a:t>
            </a:r>
            <a:r>
              <a:rPr dirty="0" err="1"/>
              <a:t>элеутерозиды</a:t>
            </a:r>
            <a:r>
              <a:rPr dirty="0"/>
              <a:t> </a:t>
            </a:r>
            <a:r>
              <a:rPr dirty="0" err="1"/>
              <a:t>обусловливают</a:t>
            </a:r>
            <a:r>
              <a:rPr dirty="0"/>
              <a:t> </a:t>
            </a:r>
            <a:r>
              <a:rPr dirty="0" err="1"/>
              <a:t>адаптогенные</a:t>
            </a:r>
            <a:r>
              <a:rPr dirty="0"/>
              <a:t> </a:t>
            </a:r>
            <a:r>
              <a:rPr dirty="0" err="1"/>
              <a:t>возможности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: </a:t>
            </a:r>
            <a:r>
              <a:rPr dirty="0" err="1"/>
              <a:t>повышают</a:t>
            </a:r>
            <a:r>
              <a:rPr dirty="0"/>
              <a:t> </a:t>
            </a:r>
            <a:r>
              <a:rPr dirty="0" err="1"/>
              <a:t>устойчивость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в </a:t>
            </a:r>
            <a:r>
              <a:rPr dirty="0" err="1"/>
              <a:t>сезон</a:t>
            </a:r>
            <a:r>
              <a:rPr dirty="0"/>
              <a:t> </a:t>
            </a:r>
            <a:r>
              <a:rPr dirty="0" err="1"/>
              <a:t>эпидемий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перепадах</a:t>
            </a:r>
            <a:r>
              <a:rPr dirty="0"/>
              <a:t> </a:t>
            </a:r>
            <a:r>
              <a:rPr dirty="0" err="1"/>
              <a:t>температур</a:t>
            </a:r>
            <a:r>
              <a:rPr dirty="0"/>
              <a:t>, </a:t>
            </a:r>
            <a:r>
              <a:rPr dirty="0" err="1"/>
              <a:t>переохлаждении</a:t>
            </a:r>
            <a:r>
              <a:rPr dirty="0"/>
              <a:t>, </a:t>
            </a:r>
            <a:r>
              <a:rPr dirty="0" err="1"/>
              <a:t>воздействии</a:t>
            </a:r>
            <a:r>
              <a:rPr dirty="0"/>
              <a:t> </a:t>
            </a:r>
            <a:r>
              <a:rPr dirty="0" err="1"/>
              <a:t>вредных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 </a:t>
            </a:r>
            <a:r>
              <a:rPr dirty="0" err="1"/>
              <a:t>окружающей</a:t>
            </a:r>
            <a:r>
              <a:rPr dirty="0"/>
              <a:t> </a:t>
            </a:r>
            <a:r>
              <a:rPr dirty="0" err="1"/>
              <a:t>среды</a:t>
            </a:r>
            <a:r>
              <a:rPr dirty="0"/>
              <a:t>.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восстановлению</a:t>
            </a:r>
            <a:r>
              <a:rPr dirty="0"/>
              <a:t> 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перенесенных</a:t>
            </a:r>
            <a:r>
              <a:rPr dirty="0"/>
              <a:t> </a:t>
            </a:r>
            <a:r>
              <a:rPr dirty="0" err="1"/>
              <a:t>заболеваний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переутомлении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6270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5" name="Shape 7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/>
              <a:t>ЦВЕТКИ ЛИПЫ -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высокому</a:t>
            </a:r>
            <a:r>
              <a:rPr dirty="0"/>
              <a:t> </a:t>
            </a:r>
            <a:r>
              <a:rPr dirty="0" err="1"/>
              <a:t>содержанию</a:t>
            </a:r>
            <a:r>
              <a:rPr dirty="0"/>
              <a:t> </a:t>
            </a:r>
            <a:r>
              <a:rPr dirty="0" err="1"/>
              <a:t>аскорбиновой</a:t>
            </a:r>
            <a:r>
              <a:rPr dirty="0"/>
              <a:t> </a:t>
            </a:r>
            <a:r>
              <a:rPr dirty="0" err="1"/>
              <a:t>кислоты</a:t>
            </a:r>
            <a:r>
              <a:rPr dirty="0"/>
              <a:t> (</a:t>
            </a:r>
            <a:r>
              <a:rPr dirty="0" err="1"/>
              <a:t>ок</a:t>
            </a:r>
            <a:r>
              <a:rPr dirty="0"/>
              <a:t>. 30%) </a:t>
            </a:r>
            <a:r>
              <a:rPr dirty="0" err="1"/>
              <a:t>обладают</a:t>
            </a:r>
            <a:r>
              <a:rPr dirty="0"/>
              <a:t> </a:t>
            </a:r>
            <a:r>
              <a:rPr dirty="0" err="1"/>
              <a:t>способностью</a:t>
            </a:r>
            <a:r>
              <a:rPr dirty="0"/>
              <a:t> </a:t>
            </a:r>
            <a:r>
              <a:rPr dirty="0" err="1"/>
              <a:t>усиливать</a:t>
            </a:r>
            <a:r>
              <a:rPr dirty="0"/>
              <a:t> </a:t>
            </a:r>
            <a:r>
              <a:rPr dirty="0" err="1"/>
              <a:t>защитные</a:t>
            </a:r>
            <a:r>
              <a:rPr dirty="0"/>
              <a:t> </a:t>
            </a:r>
            <a:r>
              <a:rPr dirty="0" err="1"/>
              <a:t>свойства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 </a:t>
            </a:r>
            <a:r>
              <a:rPr dirty="0" err="1"/>
              <a:t>Флавоноиды</a:t>
            </a:r>
            <a:r>
              <a:rPr dirty="0"/>
              <a:t> </a:t>
            </a:r>
            <a:r>
              <a:rPr dirty="0" err="1"/>
              <a:t>помогают</a:t>
            </a:r>
            <a:r>
              <a:rPr dirty="0"/>
              <a:t> </a:t>
            </a:r>
            <a:r>
              <a:rPr dirty="0" err="1"/>
              <a:t>уменьшить</a:t>
            </a:r>
            <a:r>
              <a:rPr dirty="0"/>
              <a:t> </a:t>
            </a:r>
            <a:r>
              <a:rPr dirty="0" err="1"/>
              <a:t>воспаление</a:t>
            </a:r>
            <a:r>
              <a:rPr dirty="0"/>
              <a:t> и </a:t>
            </a:r>
            <a:r>
              <a:rPr dirty="0" err="1"/>
              <a:t>усиливают</a:t>
            </a:r>
            <a:r>
              <a:rPr dirty="0"/>
              <a:t> </a:t>
            </a:r>
            <a:r>
              <a:rPr dirty="0" err="1"/>
              <a:t>потоотделение</a:t>
            </a:r>
            <a:r>
              <a:rPr dirty="0"/>
              <a:t>.</a:t>
            </a:r>
          </a:p>
          <a:p>
            <a:pPr>
              <a:defRPr sz="1600"/>
            </a:pPr>
            <a:r>
              <a:rPr lang="ru-RU" dirty="0"/>
              <a:t>ЦВЕТКИ </a:t>
            </a:r>
            <a:r>
              <a:rPr dirty="0"/>
              <a:t>КАЛЕНДУЛ</a:t>
            </a:r>
            <a:r>
              <a:rPr lang="ru-RU" dirty="0"/>
              <a:t>Ы</a:t>
            </a:r>
            <a:r>
              <a:rPr dirty="0"/>
              <a:t> -  </a:t>
            </a:r>
            <a:r>
              <a:rPr dirty="0" err="1"/>
              <a:t>высокое</a:t>
            </a:r>
            <a:r>
              <a:rPr dirty="0"/>
              <a:t> </a:t>
            </a:r>
            <a:r>
              <a:rPr dirty="0" err="1"/>
              <a:t>содержание</a:t>
            </a:r>
            <a:r>
              <a:rPr dirty="0"/>
              <a:t> </a:t>
            </a:r>
            <a:r>
              <a:rPr dirty="0" err="1"/>
              <a:t>каротиноидов</a:t>
            </a:r>
            <a:r>
              <a:rPr dirty="0"/>
              <a:t>, </a:t>
            </a:r>
            <a:r>
              <a:rPr dirty="0" err="1"/>
              <a:t>эфирных</a:t>
            </a:r>
            <a:r>
              <a:rPr dirty="0"/>
              <a:t> </a:t>
            </a:r>
            <a:r>
              <a:rPr dirty="0" err="1"/>
              <a:t>масел</a:t>
            </a:r>
            <a:r>
              <a:rPr dirty="0"/>
              <a:t>, </a:t>
            </a:r>
            <a:r>
              <a:rPr dirty="0" err="1"/>
              <a:t>флавоноидов</a:t>
            </a:r>
            <a:r>
              <a:rPr dirty="0"/>
              <a:t>, </a:t>
            </a:r>
            <a:r>
              <a:rPr dirty="0" err="1"/>
              <a:t>аскорбиновой</a:t>
            </a:r>
            <a:r>
              <a:rPr dirty="0"/>
              <a:t> </a:t>
            </a:r>
            <a:r>
              <a:rPr dirty="0" err="1"/>
              <a:t>кислоты</a:t>
            </a:r>
            <a:r>
              <a:rPr dirty="0"/>
              <a:t>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уменьшить</a:t>
            </a:r>
            <a:r>
              <a:rPr dirty="0"/>
              <a:t> </a:t>
            </a:r>
            <a:r>
              <a:rPr dirty="0" err="1"/>
              <a:t>воспалительные</a:t>
            </a:r>
            <a:r>
              <a:rPr dirty="0"/>
              <a:t> </a:t>
            </a:r>
            <a:r>
              <a:rPr dirty="0" err="1"/>
              <a:t>процессы</a:t>
            </a:r>
            <a:r>
              <a:rPr dirty="0"/>
              <a:t>, </a:t>
            </a:r>
            <a:r>
              <a:rPr dirty="0" err="1"/>
              <a:t>укрепляет</a:t>
            </a:r>
            <a:r>
              <a:rPr dirty="0"/>
              <a:t> </a:t>
            </a:r>
            <a:r>
              <a:rPr dirty="0" err="1"/>
              <a:t>капилляры</a:t>
            </a:r>
            <a:r>
              <a:rPr dirty="0"/>
              <a:t>,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восстановлению</a:t>
            </a:r>
            <a:r>
              <a:rPr dirty="0"/>
              <a:t> </a:t>
            </a:r>
            <a:r>
              <a:rPr dirty="0" err="1"/>
              <a:t>слизистых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/>
              <a:t>ЛИСТЬЯ КРАПИВЫ - в </a:t>
            </a:r>
            <a:r>
              <a:rPr dirty="0" err="1"/>
              <a:t>сумме</a:t>
            </a:r>
            <a:r>
              <a:rPr dirty="0"/>
              <a:t> </a:t>
            </a:r>
            <a:r>
              <a:rPr dirty="0" err="1"/>
              <a:t>активные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 </a:t>
            </a:r>
            <a:r>
              <a:rPr dirty="0" err="1"/>
              <a:t>стимулируют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 </a:t>
            </a:r>
            <a:r>
              <a:rPr dirty="0" err="1"/>
              <a:t>эритроцитов</a:t>
            </a:r>
            <a:r>
              <a:rPr dirty="0"/>
              <a:t>, </a:t>
            </a:r>
            <a:r>
              <a:rPr dirty="0" err="1"/>
              <a:t>ускоряют</a:t>
            </a:r>
            <a:r>
              <a:rPr dirty="0"/>
              <a:t> </a:t>
            </a:r>
            <a:r>
              <a:rPr dirty="0" err="1"/>
              <a:t>регенерацию</a:t>
            </a:r>
            <a:r>
              <a:rPr dirty="0"/>
              <a:t> </a:t>
            </a:r>
            <a:r>
              <a:rPr dirty="0" err="1"/>
              <a:t>поврежденных</a:t>
            </a:r>
            <a:r>
              <a:rPr dirty="0"/>
              <a:t> </a:t>
            </a:r>
            <a:r>
              <a:rPr dirty="0" err="1"/>
              <a:t>тканей</a:t>
            </a:r>
            <a:r>
              <a:rPr dirty="0"/>
              <a:t>, </a:t>
            </a:r>
            <a:r>
              <a:rPr dirty="0" err="1"/>
              <a:t>препятствуют</a:t>
            </a:r>
            <a:r>
              <a:rPr dirty="0"/>
              <a:t> </a:t>
            </a:r>
            <a:r>
              <a:rPr dirty="0" err="1"/>
              <a:t>размножению</a:t>
            </a:r>
            <a:r>
              <a:rPr dirty="0"/>
              <a:t> </a:t>
            </a:r>
            <a:r>
              <a:rPr dirty="0" err="1"/>
              <a:t>патогенов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способствуют</a:t>
            </a:r>
            <a:r>
              <a:rPr dirty="0"/>
              <a:t> </a:t>
            </a:r>
            <a:r>
              <a:rPr dirty="0" err="1"/>
              <a:t>активации</a:t>
            </a:r>
            <a:r>
              <a:rPr dirty="0"/>
              <a:t> </a:t>
            </a:r>
            <a:r>
              <a:rPr dirty="0" err="1"/>
              <a:t>естественного</a:t>
            </a:r>
            <a:r>
              <a:rPr dirty="0"/>
              <a:t> (</a:t>
            </a:r>
            <a:r>
              <a:rPr dirty="0" err="1"/>
              <a:t>врожденного</a:t>
            </a:r>
            <a:r>
              <a:rPr dirty="0"/>
              <a:t>) </a:t>
            </a:r>
            <a:r>
              <a:rPr dirty="0" err="1"/>
              <a:t>иммунитета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/>
              <a:t>ПЛОД</a:t>
            </a:r>
            <a:r>
              <a:rPr lang="ru-RU" dirty="0"/>
              <a:t>Ы</a:t>
            </a:r>
            <a:r>
              <a:rPr dirty="0"/>
              <a:t> ШИПОВНИКА - </a:t>
            </a:r>
            <a:r>
              <a:rPr dirty="0" err="1"/>
              <a:t>биологическая</a:t>
            </a:r>
            <a:r>
              <a:rPr dirty="0"/>
              <a:t> </a:t>
            </a:r>
            <a:r>
              <a:rPr dirty="0" err="1"/>
              <a:t>активность</a:t>
            </a:r>
            <a:r>
              <a:rPr dirty="0"/>
              <a:t> </a:t>
            </a:r>
            <a:r>
              <a:rPr dirty="0" err="1"/>
              <a:t>плодов</a:t>
            </a:r>
            <a:r>
              <a:rPr dirty="0"/>
              <a:t> </a:t>
            </a:r>
            <a:r>
              <a:rPr dirty="0" err="1"/>
              <a:t>растения</a:t>
            </a:r>
            <a:r>
              <a:rPr dirty="0"/>
              <a:t> </a:t>
            </a:r>
            <a:r>
              <a:rPr dirty="0" err="1"/>
              <a:t>определяется</a:t>
            </a:r>
            <a:r>
              <a:rPr dirty="0"/>
              <a:t> </a:t>
            </a:r>
            <a:r>
              <a:rPr dirty="0" err="1"/>
              <a:t>аскорбиновой</a:t>
            </a:r>
            <a:r>
              <a:rPr dirty="0"/>
              <a:t> </a:t>
            </a:r>
            <a:r>
              <a:rPr dirty="0" err="1"/>
              <a:t>кислотой</a:t>
            </a:r>
            <a:r>
              <a:rPr dirty="0"/>
              <a:t>,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повышению</a:t>
            </a:r>
            <a:r>
              <a:rPr dirty="0"/>
              <a:t> </a:t>
            </a:r>
            <a:r>
              <a:rPr dirty="0" err="1"/>
              <a:t>неспецифической</a:t>
            </a:r>
            <a:r>
              <a:rPr dirty="0"/>
              <a:t> </a:t>
            </a:r>
            <a:r>
              <a:rPr dirty="0" err="1"/>
              <a:t>резистентности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, </a:t>
            </a:r>
            <a:r>
              <a:rPr dirty="0" err="1"/>
              <a:t>усилению</a:t>
            </a:r>
            <a:r>
              <a:rPr dirty="0"/>
              <a:t> </a:t>
            </a:r>
            <a:r>
              <a:rPr dirty="0" err="1"/>
              <a:t>регенерации</a:t>
            </a:r>
            <a:r>
              <a:rPr dirty="0"/>
              <a:t> </a:t>
            </a:r>
            <a:r>
              <a:rPr dirty="0" err="1"/>
              <a:t>тканей</a:t>
            </a:r>
            <a:r>
              <a:rPr dirty="0"/>
              <a:t> и </a:t>
            </a:r>
            <a:r>
              <a:rPr dirty="0" err="1"/>
              <a:t>синтезу</a:t>
            </a:r>
            <a:r>
              <a:rPr dirty="0"/>
              <a:t> </a:t>
            </a:r>
            <a:r>
              <a:rPr dirty="0" err="1"/>
              <a:t>гормонов</a:t>
            </a:r>
            <a:r>
              <a:rPr dirty="0"/>
              <a:t>, </a:t>
            </a:r>
            <a:r>
              <a:rPr dirty="0" err="1"/>
              <a:t>уменьшению</a:t>
            </a:r>
            <a:r>
              <a:rPr dirty="0"/>
              <a:t> </a:t>
            </a:r>
            <a:r>
              <a:rPr dirty="0" err="1"/>
              <a:t>проницаемости</a:t>
            </a:r>
            <a:r>
              <a:rPr dirty="0"/>
              <a:t> </a:t>
            </a:r>
            <a:r>
              <a:rPr dirty="0" err="1"/>
              <a:t>сосудов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/>
              <a:t>ЯГОДЫ ОБЛЕПИХИ - </a:t>
            </a:r>
            <a:r>
              <a:rPr dirty="0" err="1"/>
              <a:t>кладовая</a:t>
            </a:r>
            <a:r>
              <a:rPr dirty="0"/>
              <a:t> </a:t>
            </a:r>
            <a:r>
              <a:rPr dirty="0" err="1"/>
              <a:t>полезных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активно</a:t>
            </a:r>
            <a:r>
              <a:rPr dirty="0"/>
              <a:t> </a:t>
            </a:r>
            <a:r>
              <a:rPr dirty="0" err="1"/>
              <a:t>используются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укрепления</a:t>
            </a:r>
            <a:r>
              <a:rPr dirty="0"/>
              <a:t> </a:t>
            </a:r>
            <a:r>
              <a:rPr dirty="0" err="1"/>
              <a:t>защитных</a:t>
            </a:r>
            <a:r>
              <a:rPr dirty="0"/>
              <a:t> </a:t>
            </a:r>
            <a:r>
              <a:rPr dirty="0" err="1"/>
              <a:t>сил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(</a:t>
            </a:r>
            <a:r>
              <a:rPr dirty="0" err="1"/>
              <a:t>особенно</a:t>
            </a:r>
            <a:r>
              <a:rPr dirty="0"/>
              <a:t> в </a:t>
            </a:r>
            <a:r>
              <a:rPr dirty="0" err="1"/>
              <a:t>период</a:t>
            </a:r>
            <a:r>
              <a:rPr dirty="0"/>
              <a:t> </a:t>
            </a:r>
            <a:r>
              <a:rPr dirty="0" err="1"/>
              <a:t>простуд</a:t>
            </a:r>
            <a:r>
              <a:rPr dirty="0"/>
              <a:t>),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ускорения</a:t>
            </a:r>
            <a:r>
              <a:rPr dirty="0"/>
              <a:t> </a:t>
            </a:r>
            <a:r>
              <a:rPr dirty="0" err="1"/>
              <a:t>заживления</a:t>
            </a:r>
            <a:r>
              <a:rPr dirty="0"/>
              <a:t> </a:t>
            </a:r>
            <a:r>
              <a:rPr dirty="0" err="1"/>
              <a:t>язв</a:t>
            </a:r>
            <a:r>
              <a:rPr dirty="0"/>
              <a:t>, </a:t>
            </a:r>
            <a:r>
              <a:rPr dirty="0" err="1"/>
              <a:t>ран</a:t>
            </a:r>
            <a:r>
              <a:rPr dirty="0"/>
              <a:t>, </a:t>
            </a:r>
            <a:r>
              <a:rPr dirty="0" err="1"/>
              <a:t>эрозий</a:t>
            </a:r>
            <a:r>
              <a:rPr dirty="0"/>
              <a:t>,  </a:t>
            </a:r>
            <a:r>
              <a:rPr dirty="0" err="1"/>
              <a:t>обладают</a:t>
            </a:r>
            <a:r>
              <a:rPr dirty="0"/>
              <a:t> </a:t>
            </a:r>
            <a:r>
              <a:rPr dirty="0" err="1"/>
              <a:t>антиоксидантными</a:t>
            </a:r>
            <a:r>
              <a:rPr dirty="0"/>
              <a:t>  и </a:t>
            </a:r>
            <a:r>
              <a:rPr dirty="0" err="1"/>
              <a:t>адаптогенными</a:t>
            </a:r>
            <a:r>
              <a:rPr dirty="0"/>
              <a:t> </a:t>
            </a:r>
            <a:r>
              <a:rPr dirty="0" err="1"/>
              <a:t>свойствами</a:t>
            </a:r>
            <a:r>
              <a:rPr dirty="0"/>
              <a:t>, </a:t>
            </a:r>
            <a:r>
              <a:rPr dirty="0" err="1"/>
              <a:t>ускоряют</a:t>
            </a:r>
            <a:r>
              <a:rPr dirty="0"/>
              <a:t> </a:t>
            </a:r>
            <a:r>
              <a:rPr dirty="0" err="1"/>
              <a:t>выведение</a:t>
            </a:r>
            <a:r>
              <a:rPr dirty="0"/>
              <a:t> </a:t>
            </a:r>
            <a:r>
              <a:rPr dirty="0" err="1"/>
              <a:t>вредных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596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 err="1"/>
              <a:t>Грибы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сложное</a:t>
            </a:r>
            <a:r>
              <a:rPr dirty="0"/>
              <a:t> </a:t>
            </a:r>
            <a:r>
              <a:rPr dirty="0" err="1"/>
              <a:t>строение</a:t>
            </a:r>
            <a:r>
              <a:rPr dirty="0"/>
              <a:t> и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одними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самых</a:t>
            </a:r>
            <a:r>
              <a:rPr dirty="0"/>
              <a:t> </a:t>
            </a:r>
            <a:r>
              <a:rPr dirty="0" err="1"/>
              <a:t>стойких</a:t>
            </a:r>
            <a:r>
              <a:rPr dirty="0"/>
              <a:t> </a:t>
            </a:r>
            <a:r>
              <a:rPr dirty="0" err="1"/>
              <a:t>микроорганизмов</a:t>
            </a:r>
            <a:r>
              <a:rPr dirty="0"/>
              <a:t> в </a:t>
            </a:r>
            <a:r>
              <a:rPr dirty="0" err="1"/>
              <a:t>нашем</a:t>
            </a:r>
            <a:r>
              <a:rPr dirty="0"/>
              <a:t> </a:t>
            </a:r>
            <a:r>
              <a:rPr dirty="0" err="1"/>
              <a:t>мире</a:t>
            </a:r>
            <a:r>
              <a:rPr dirty="0"/>
              <a:t> –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 и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им</a:t>
            </a:r>
            <a:r>
              <a:rPr dirty="0"/>
              <a:t> </a:t>
            </a:r>
            <a:r>
              <a:rPr dirty="0" err="1"/>
              <a:t>нужна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влага</a:t>
            </a:r>
            <a:r>
              <a:rPr dirty="0"/>
              <a:t>.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данным</a:t>
            </a:r>
            <a:r>
              <a:rPr dirty="0"/>
              <a:t> ВОЗ, 1/5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всей</a:t>
            </a:r>
            <a:r>
              <a:rPr dirty="0"/>
              <a:t> </a:t>
            </a:r>
            <a:r>
              <a:rPr dirty="0" err="1"/>
              <a:t>Земли</a:t>
            </a:r>
            <a:r>
              <a:rPr dirty="0"/>
              <a:t> </a:t>
            </a:r>
            <a:r>
              <a:rPr dirty="0" err="1"/>
              <a:t>страдает</a:t>
            </a:r>
            <a:r>
              <a:rPr dirty="0"/>
              <a:t> </a:t>
            </a:r>
            <a:r>
              <a:rPr dirty="0" err="1"/>
              <a:t>грибковыми</a:t>
            </a:r>
            <a:r>
              <a:rPr dirty="0"/>
              <a:t> </a:t>
            </a:r>
            <a:r>
              <a:rPr dirty="0" err="1"/>
              <a:t>заболеваниями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восприимчивость</a:t>
            </a:r>
            <a:r>
              <a:rPr dirty="0"/>
              <a:t> к </a:t>
            </a:r>
            <a:r>
              <a:rPr dirty="0" err="1"/>
              <a:t>грибам</a:t>
            </a:r>
            <a:r>
              <a:rPr dirty="0"/>
              <a:t>  </a:t>
            </a:r>
            <a:r>
              <a:rPr lang="ru-RU" dirty="0"/>
              <a:t>также </a:t>
            </a:r>
            <a:r>
              <a:rPr dirty="0" err="1"/>
              <a:t>влияет</a:t>
            </a:r>
            <a:r>
              <a:rPr dirty="0"/>
              <a:t> </a:t>
            </a:r>
            <a:r>
              <a:rPr dirty="0" err="1"/>
              <a:t>бесконтрольное</a:t>
            </a:r>
            <a:r>
              <a:rPr dirty="0"/>
              <a:t> </a:t>
            </a:r>
            <a:r>
              <a:rPr lang="ru-RU" dirty="0"/>
              <a:t>применение</a:t>
            </a:r>
            <a:r>
              <a:rPr dirty="0"/>
              <a:t> </a:t>
            </a:r>
            <a:r>
              <a:rPr dirty="0" err="1"/>
              <a:t>антибиотиков</a:t>
            </a:r>
            <a:r>
              <a:rPr dirty="0"/>
              <a:t>, </a:t>
            </a:r>
            <a:r>
              <a:rPr dirty="0" err="1"/>
              <a:t>противомикробных</a:t>
            </a:r>
            <a:r>
              <a:rPr dirty="0"/>
              <a:t> </a:t>
            </a:r>
            <a:r>
              <a:rPr dirty="0" err="1"/>
              <a:t>препаратов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вызывать</a:t>
            </a:r>
            <a:r>
              <a:rPr dirty="0"/>
              <a:t> </a:t>
            </a:r>
            <a:r>
              <a:rPr dirty="0" err="1"/>
              <a:t>адаптацию</a:t>
            </a:r>
            <a:r>
              <a:rPr dirty="0"/>
              <a:t> </a:t>
            </a:r>
            <a:r>
              <a:rPr dirty="0" err="1"/>
              <a:t>грибов</a:t>
            </a:r>
            <a:r>
              <a:rPr dirty="0"/>
              <a:t> и </a:t>
            </a:r>
            <a:r>
              <a:rPr dirty="0" err="1"/>
              <a:t>выработку</a:t>
            </a:r>
            <a:r>
              <a:rPr dirty="0"/>
              <a:t> у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иммунитета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</a:t>
            </a:r>
            <a:r>
              <a:rPr dirty="0" err="1"/>
              <a:t>определенных</a:t>
            </a:r>
            <a:r>
              <a:rPr dirty="0"/>
              <a:t> </a:t>
            </a:r>
            <a:r>
              <a:rPr dirty="0" err="1"/>
              <a:t>действующих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 в </a:t>
            </a:r>
            <a:r>
              <a:rPr dirty="0" err="1"/>
              <a:t>препаратах</a:t>
            </a:r>
            <a:r>
              <a:rPr dirty="0"/>
              <a:t>,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чего</a:t>
            </a:r>
            <a:r>
              <a:rPr dirty="0"/>
              <a:t> </a:t>
            </a:r>
            <a:r>
              <a:rPr dirty="0" err="1"/>
              <a:t>лечение</a:t>
            </a:r>
            <a:r>
              <a:rPr dirty="0"/>
              <a:t> </a:t>
            </a:r>
            <a:r>
              <a:rPr dirty="0" err="1"/>
              <a:t>становится</a:t>
            </a:r>
            <a:r>
              <a:rPr dirty="0"/>
              <a:t> </a:t>
            </a:r>
            <a:r>
              <a:rPr lang="ru-RU" dirty="0"/>
              <a:t>малоэффективным и </a:t>
            </a:r>
            <a:r>
              <a:rPr dirty="0" err="1"/>
              <a:t>затруднительным</a:t>
            </a:r>
            <a:r>
              <a:rPr dirty="0"/>
              <a:t>.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 err="1"/>
              <a:t>Грибы</a:t>
            </a:r>
            <a:r>
              <a:rPr dirty="0"/>
              <a:t> </a:t>
            </a:r>
            <a:r>
              <a:rPr dirty="0" err="1"/>
              <a:t>умеют</a:t>
            </a:r>
            <a:r>
              <a:rPr dirty="0"/>
              <a:t> </a:t>
            </a:r>
            <a:r>
              <a:rPr dirty="0" err="1"/>
              <a:t>отлично</a:t>
            </a:r>
            <a:r>
              <a:rPr dirty="0"/>
              <a:t> </a:t>
            </a:r>
            <a:r>
              <a:rPr dirty="0" err="1"/>
              <a:t>адаптироваться</a:t>
            </a:r>
            <a:r>
              <a:rPr dirty="0"/>
              <a:t> – </a:t>
            </a:r>
            <a:r>
              <a:rPr dirty="0" err="1"/>
              <a:t>известны</a:t>
            </a:r>
            <a:r>
              <a:rPr dirty="0"/>
              <a:t> </a:t>
            </a:r>
            <a:r>
              <a:rPr dirty="0" err="1"/>
              <a:t>случаи</a:t>
            </a:r>
            <a:r>
              <a:rPr dirty="0"/>
              <a:t>, </a:t>
            </a:r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начинают</a:t>
            </a:r>
            <a:r>
              <a:rPr dirty="0"/>
              <a:t> </a:t>
            </a:r>
            <a:r>
              <a:rPr dirty="0" err="1"/>
              <a:t>питаться</a:t>
            </a:r>
            <a:r>
              <a:rPr dirty="0"/>
              <a:t> </a:t>
            </a:r>
            <a:r>
              <a:rPr dirty="0" err="1"/>
              <a:t>препаратами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были</a:t>
            </a:r>
            <a:r>
              <a:rPr dirty="0"/>
              <a:t> </a:t>
            </a:r>
            <a:r>
              <a:rPr dirty="0" err="1"/>
              <a:t>созданы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борьбы</a:t>
            </a:r>
            <a:r>
              <a:rPr dirty="0"/>
              <a:t> с </a:t>
            </a:r>
            <a:r>
              <a:rPr dirty="0" err="1"/>
              <a:t>ними</a:t>
            </a:r>
            <a:r>
              <a:rPr dirty="0"/>
              <a:t> 15-20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назад</a:t>
            </a:r>
            <a:r>
              <a:rPr dirty="0"/>
              <a:t>. </a:t>
            </a:r>
            <a:r>
              <a:rPr dirty="0" err="1"/>
              <a:t>Использование</a:t>
            </a:r>
            <a:r>
              <a:rPr dirty="0"/>
              <a:t> </a:t>
            </a:r>
            <a:r>
              <a:rPr dirty="0" err="1"/>
              <a:t>всевозможных</a:t>
            </a:r>
            <a:r>
              <a:rPr dirty="0"/>
              <a:t> </a:t>
            </a:r>
            <a:r>
              <a:rPr dirty="0" err="1"/>
              <a:t>фунгицидов</a:t>
            </a:r>
            <a:r>
              <a:rPr dirty="0"/>
              <a:t> в </a:t>
            </a:r>
            <a:r>
              <a:rPr dirty="0" err="1"/>
              <a:t>качестве</a:t>
            </a:r>
            <a:r>
              <a:rPr dirty="0"/>
              <a:t> </a:t>
            </a:r>
            <a:r>
              <a:rPr dirty="0" err="1"/>
              <a:t>удобрений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полях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повышает</a:t>
            </a:r>
            <a:r>
              <a:rPr dirty="0"/>
              <a:t> </a:t>
            </a:r>
            <a:r>
              <a:rPr dirty="0" err="1"/>
              <a:t>резистентность</a:t>
            </a:r>
            <a:r>
              <a:rPr dirty="0"/>
              <a:t> </a:t>
            </a:r>
            <a:r>
              <a:rPr dirty="0" err="1"/>
              <a:t>грибов</a:t>
            </a:r>
            <a:r>
              <a:rPr dirty="0"/>
              <a:t> к </a:t>
            </a:r>
            <a:r>
              <a:rPr dirty="0" err="1"/>
              <a:t>лечению</a:t>
            </a:r>
            <a:r>
              <a:rPr dirty="0"/>
              <a:t>. </a:t>
            </a:r>
            <a:r>
              <a:rPr dirty="0" err="1"/>
              <a:t>Грибы</a:t>
            </a:r>
            <a:r>
              <a:rPr dirty="0"/>
              <a:t> </a:t>
            </a:r>
            <a:r>
              <a:rPr dirty="0" err="1"/>
              <a:t>мутируют</a:t>
            </a:r>
            <a:r>
              <a:rPr dirty="0"/>
              <a:t> в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совершенные</a:t>
            </a:r>
            <a:r>
              <a:rPr dirty="0"/>
              <a:t> </a:t>
            </a:r>
            <a:r>
              <a:rPr dirty="0" err="1"/>
              <a:t>формы</a:t>
            </a:r>
            <a:r>
              <a:rPr dirty="0"/>
              <a:t>. </a:t>
            </a:r>
            <a:r>
              <a:rPr dirty="0" err="1"/>
              <a:t>Грибок</a:t>
            </a:r>
            <a:r>
              <a:rPr dirty="0"/>
              <a:t> </a:t>
            </a:r>
            <a:r>
              <a:rPr dirty="0" err="1"/>
              <a:t>всегда</a:t>
            </a:r>
            <a:r>
              <a:rPr dirty="0"/>
              <a:t> </a:t>
            </a:r>
            <a:r>
              <a:rPr dirty="0" err="1"/>
              <a:t>питается</a:t>
            </a:r>
            <a:r>
              <a:rPr dirty="0"/>
              <a:t> </a:t>
            </a:r>
            <a:r>
              <a:rPr dirty="0" err="1"/>
              <a:t>тем</a:t>
            </a:r>
            <a:r>
              <a:rPr dirty="0"/>
              <a:t>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приземлился</a:t>
            </a:r>
            <a:r>
              <a:rPr dirty="0"/>
              <a:t>, </a:t>
            </a:r>
            <a:r>
              <a:rPr dirty="0" err="1"/>
              <a:t>разрушает</a:t>
            </a:r>
            <a:r>
              <a:rPr dirty="0"/>
              <a:t> </a:t>
            </a:r>
            <a:r>
              <a:rPr dirty="0" err="1"/>
              <a:t>то</a:t>
            </a:r>
            <a:r>
              <a:rPr dirty="0"/>
              <a:t>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чем</a:t>
            </a:r>
            <a:r>
              <a:rPr dirty="0"/>
              <a:t> </a:t>
            </a:r>
            <a:r>
              <a:rPr dirty="0" err="1"/>
              <a:t>паразитирует</a:t>
            </a:r>
            <a:r>
              <a:rPr dirty="0"/>
              <a:t> – </a:t>
            </a:r>
            <a:r>
              <a:rPr dirty="0" err="1"/>
              <a:t>кожу</a:t>
            </a:r>
            <a:r>
              <a:rPr dirty="0"/>
              <a:t>, </a:t>
            </a:r>
            <a:r>
              <a:rPr dirty="0" err="1"/>
              <a:t>ногти</a:t>
            </a:r>
            <a:r>
              <a:rPr dirty="0"/>
              <a:t>, </a:t>
            </a:r>
            <a:r>
              <a:rPr dirty="0" err="1"/>
              <a:t>волосы</a:t>
            </a:r>
            <a:r>
              <a:rPr dirty="0"/>
              <a:t>, </a:t>
            </a:r>
            <a:r>
              <a:rPr dirty="0" err="1"/>
              <a:t>внутренние</a:t>
            </a:r>
            <a:r>
              <a:rPr dirty="0"/>
              <a:t> </a:t>
            </a:r>
            <a:r>
              <a:rPr dirty="0" err="1"/>
              <a:t>органы</a:t>
            </a:r>
            <a:r>
              <a:rPr dirty="0"/>
              <a:t>. </a:t>
            </a:r>
            <a:r>
              <a:rPr dirty="0" err="1"/>
              <a:t>Чужеродные</a:t>
            </a:r>
            <a:r>
              <a:rPr dirty="0"/>
              <a:t> </a:t>
            </a:r>
            <a:r>
              <a:rPr dirty="0" err="1"/>
              <a:t>грибы</a:t>
            </a:r>
            <a:r>
              <a:rPr dirty="0"/>
              <a:t> </a:t>
            </a:r>
            <a:r>
              <a:rPr dirty="0" err="1"/>
              <a:t>создают</a:t>
            </a:r>
            <a:r>
              <a:rPr dirty="0"/>
              <a:t> </a:t>
            </a:r>
            <a:r>
              <a:rPr dirty="0" err="1"/>
              <a:t>свою</a:t>
            </a:r>
            <a:r>
              <a:rPr dirty="0"/>
              <a:t> </a:t>
            </a:r>
            <a:r>
              <a:rPr dirty="0" err="1"/>
              <a:t>среду</a:t>
            </a:r>
            <a:r>
              <a:rPr dirty="0"/>
              <a:t> </a:t>
            </a:r>
            <a:r>
              <a:rPr dirty="0" err="1"/>
              <a:t>обитания</a:t>
            </a:r>
            <a:r>
              <a:rPr dirty="0"/>
              <a:t>, </a:t>
            </a:r>
            <a:r>
              <a:rPr dirty="0" err="1"/>
              <a:t>подстраивая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себя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здоровая</a:t>
            </a:r>
            <a:r>
              <a:rPr dirty="0"/>
              <a:t> </a:t>
            </a:r>
            <a:r>
              <a:rPr dirty="0" err="1"/>
              <a:t>микрофлора</a:t>
            </a:r>
            <a:r>
              <a:rPr dirty="0"/>
              <a:t> </a:t>
            </a:r>
            <a:r>
              <a:rPr dirty="0" err="1"/>
              <a:t>угнетается</a:t>
            </a:r>
            <a:r>
              <a:rPr dirty="0"/>
              <a:t>, </a:t>
            </a:r>
            <a:r>
              <a:rPr dirty="0" err="1"/>
              <a:t>выделяются</a:t>
            </a:r>
            <a:r>
              <a:rPr dirty="0"/>
              <a:t> </a:t>
            </a:r>
            <a:r>
              <a:rPr dirty="0" err="1"/>
              <a:t>микотоксины</a:t>
            </a:r>
            <a:r>
              <a:rPr dirty="0"/>
              <a:t>.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становится</a:t>
            </a:r>
            <a:r>
              <a:rPr dirty="0"/>
              <a:t> </a:t>
            </a:r>
            <a:r>
              <a:rPr dirty="0" err="1"/>
              <a:t>легкодоступным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чужеродных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 и </a:t>
            </a:r>
            <a:r>
              <a:rPr dirty="0" err="1"/>
              <a:t>вирусов</a:t>
            </a:r>
            <a:r>
              <a:rPr dirty="0"/>
              <a:t>, </a:t>
            </a:r>
            <a:r>
              <a:rPr dirty="0" err="1"/>
              <a:t>создается</a:t>
            </a:r>
            <a:r>
              <a:rPr dirty="0"/>
              <a:t> </a:t>
            </a:r>
            <a:r>
              <a:rPr dirty="0" err="1"/>
              <a:t>благоприятная</a:t>
            </a:r>
            <a:r>
              <a:rPr dirty="0"/>
              <a:t> </a:t>
            </a:r>
            <a:r>
              <a:rPr dirty="0" err="1"/>
              <a:t>среда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онкологических</a:t>
            </a:r>
            <a:r>
              <a:rPr dirty="0"/>
              <a:t> </a:t>
            </a:r>
            <a:r>
              <a:rPr dirty="0" err="1"/>
              <a:t>заболеваний</a:t>
            </a:r>
            <a:r>
              <a:rPr dirty="0"/>
              <a:t>. </a:t>
            </a:r>
          </a:p>
          <a:p>
            <a:pPr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870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b="1" dirty="0" err="1"/>
              <a:t>Вирусы</a:t>
            </a:r>
            <a:r>
              <a:rPr dirty="0"/>
              <a:t> — </a:t>
            </a:r>
            <a:r>
              <a:rPr dirty="0" err="1"/>
              <a:t>мельчайшие</a:t>
            </a:r>
            <a:r>
              <a:rPr dirty="0"/>
              <a:t> </a:t>
            </a:r>
            <a:r>
              <a:rPr dirty="0" err="1"/>
              <a:t>возбудители</a:t>
            </a:r>
            <a:r>
              <a:rPr dirty="0"/>
              <a:t> </a:t>
            </a:r>
            <a:r>
              <a:rPr dirty="0" err="1"/>
              <a:t>инфекционных</a:t>
            </a:r>
            <a:r>
              <a:rPr dirty="0"/>
              <a:t> </a:t>
            </a:r>
            <a:r>
              <a:rPr dirty="0" err="1"/>
              <a:t>болезней</a:t>
            </a:r>
            <a:r>
              <a:rPr dirty="0"/>
              <a:t>.  </a:t>
            </a:r>
            <a:r>
              <a:rPr dirty="0" err="1"/>
              <a:t>Эта</a:t>
            </a:r>
            <a:r>
              <a:rPr dirty="0"/>
              <a:t> </a:t>
            </a:r>
            <a:r>
              <a:rPr dirty="0" err="1"/>
              <a:t>форма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 </a:t>
            </a:r>
            <a:r>
              <a:rPr dirty="0" err="1"/>
              <a:t>находится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границе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живым</a:t>
            </a:r>
            <a:r>
              <a:rPr dirty="0"/>
              <a:t> и </a:t>
            </a:r>
            <a:r>
              <a:rPr dirty="0" err="1"/>
              <a:t>неживым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живые</a:t>
            </a:r>
            <a:r>
              <a:rPr dirty="0"/>
              <a:t> </a:t>
            </a:r>
            <a:r>
              <a:rPr dirty="0" err="1"/>
              <a:t>организмы</a:t>
            </a:r>
            <a:r>
              <a:rPr dirty="0"/>
              <a:t>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похожи</a:t>
            </a:r>
            <a:r>
              <a:rPr dirty="0"/>
              <a:t> </a:t>
            </a:r>
            <a:r>
              <a:rPr dirty="0" err="1"/>
              <a:t>тем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набор</a:t>
            </a:r>
            <a:r>
              <a:rPr dirty="0"/>
              <a:t> </a:t>
            </a:r>
            <a:r>
              <a:rPr dirty="0" err="1"/>
              <a:t>генов</a:t>
            </a:r>
            <a:r>
              <a:rPr dirty="0"/>
              <a:t> и </a:t>
            </a:r>
            <a:r>
              <a:rPr dirty="0" err="1"/>
              <a:t>эволюционируют</a:t>
            </a:r>
            <a:r>
              <a:rPr dirty="0"/>
              <a:t> </a:t>
            </a:r>
            <a:r>
              <a:rPr dirty="0" err="1"/>
              <a:t>путём</a:t>
            </a:r>
            <a:r>
              <a:rPr dirty="0"/>
              <a:t> </a:t>
            </a:r>
            <a:r>
              <a:rPr dirty="0" err="1"/>
              <a:t>естественного</a:t>
            </a:r>
            <a:r>
              <a:rPr dirty="0"/>
              <a:t> </a:t>
            </a:r>
            <a:r>
              <a:rPr dirty="0" err="1"/>
              <a:t>отбора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способностью</a:t>
            </a:r>
            <a:r>
              <a:rPr dirty="0"/>
              <a:t> к </a:t>
            </a:r>
            <a:r>
              <a:rPr dirty="0" err="1"/>
              <a:t>воспроизводству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/>
              <a:t>С </a:t>
            </a:r>
            <a:r>
              <a:rPr dirty="0" err="1"/>
              <a:t>другой</a:t>
            </a:r>
            <a:r>
              <a:rPr dirty="0"/>
              <a:t> </a:t>
            </a:r>
            <a:r>
              <a:rPr dirty="0" err="1"/>
              <a:t>стороны</a:t>
            </a:r>
            <a:r>
              <a:rPr dirty="0"/>
              <a:t>, </a:t>
            </a:r>
            <a:r>
              <a:rPr dirty="0" err="1"/>
              <a:t>вирусы</a:t>
            </a:r>
            <a:r>
              <a:rPr dirty="0"/>
              <a:t> </a:t>
            </a:r>
            <a:r>
              <a:rPr dirty="0" err="1"/>
              <a:t>лишены</a:t>
            </a:r>
            <a:r>
              <a:rPr dirty="0"/>
              <a:t> </a:t>
            </a:r>
            <a:r>
              <a:rPr dirty="0" err="1"/>
              <a:t>ключевых</a:t>
            </a:r>
            <a:r>
              <a:rPr dirty="0"/>
              <a:t> </a:t>
            </a:r>
            <a:r>
              <a:rPr dirty="0" err="1"/>
              <a:t>свойств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: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собственного</a:t>
            </a:r>
            <a:r>
              <a:rPr dirty="0"/>
              <a:t> </a:t>
            </a:r>
            <a:r>
              <a:rPr dirty="0" err="1"/>
              <a:t>обмена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, </a:t>
            </a:r>
            <a:r>
              <a:rPr dirty="0" err="1"/>
              <a:t>ничего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потребляют</a:t>
            </a:r>
            <a:r>
              <a:rPr dirty="0"/>
              <a:t> и </a:t>
            </a:r>
            <a:r>
              <a:rPr dirty="0" err="1"/>
              <a:t>ничего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выделяют</a:t>
            </a:r>
            <a:r>
              <a:rPr dirty="0"/>
              <a:t>,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поддерживают</a:t>
            </a:r>
            <a:r>
              <a:rPr dirty="0"/>
              <a:t> </a:t>
            </a:r>
            <a:r>
              <a:rPr dirty="0" err="1"/>
              <a:t>постоянство</a:t>
            </a:r>
            <a:r>
              <a:rPr dirty="0"/>
              <a:t> </a:t>
            </a:r>
            <a:r>
              <a:rPr dirty="0" err="1"/>
              <a:t>своей</a:t>
            </a:r>
            <a:r>
              <a:rPr dirty="0"/>
              <a:t> </a:t>
            </a:r>
            <a:r>
              <a:rPr dirty="0" err="1"/>
              <a:t>внутренней</a:t>
            </a:r>
            <a:r>
              <a:rPr dirty="0"/>
              <a:t> </a:t>
            </a:r>
            <a:r>
              <a:rPr dirty="0" err="1"/>
              <a:t>среды</a:t>
            </a:r>
            <a:r>
              <a:rPr dirty="0"/>
              <a:t> — </a:t>
            </a:r>
            <a:r>
              <a:rPr dirty="0" err="1"/>
              <a:t>т.е</a:t>
            </a:r>
            <a:r>
              <a:rPr dirty="0"/>
              <a:t>. </a:t>
            </a:r>
            <a:r>
              <a:rPr dirty="0" err="1"/>
              <a:t>лишены</a:t>
            </a:r>
            <a:r>
              <a:rPr dirty="0"/>
              <a:t> </a:t>
            </a:r>
            <a:r>
              <a:rPr dirty="0" err="1"/>
              <a:t>клеточного</a:t>
            </a:r>
            <a:r>
              <a:rPr dirty="0"/>
              <a:t> </a:t>
            </a:r>
            <a:r>
              <a:rPr dirty="0" err="1"/>
              <a:t>строения</a:t>
            </a:r>
            <a:r>
              <a:rPr dirty="0"/>
              <a:t>, </a:t>
            </a:r>
            <a:r>
              <a:rPr dirty="0" err="1"/>
              <a:t>характерного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организмов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планете</a:t>
            </a:r>
            <a:r>
              <a:rPr dirty="0"/>
              <a:t>. </a:t>
            </a:r>
            <a:r>
              <a:rPr b="1" dirty="0" err="1"/>
              <a:t>Размножаться</a:t>
            </a:r>
            <a:r>
              <a:rPr b="1" dirty="0"/>
              <a:t> </a:t>
            </a:r>
            <a:r>
              <a:rPr b="1" dirty="0" err="1"/>
              <a:t>вирусы</a:t>
            </a:r>
            <a:r>
              <a:rPr b="1" dirty="0"/>
              <a:t> </a:t>
            </a:r>
            <a:r>
              <a:rPr b="1" dirty="0" err="1"/>
              <a:t>могут</a:t>
            </a:r>
            <a:r>
              <a:rPr b="1" dirty="0"/>
              <a:t> </a:t>
            </a:r>
            <a:r>
              <a:rPr b="1" dirty="0" err="1"/>
              <a:t>только</a:t>
            </a:r>
            <a:r>
              <a:rPr b="1" dirty="0"/>
              <a:t> </a:t>
            </a:r>
            <a:r>
              <a:rPr b="1" dirty="0" err="1"/>
              <a:t>внедрившись</a:t>
            </a:r>
            <a:r>
              <a:rPr b="1" dirty="0"/>
              <a:t> в </a:t>
            </a:r>
            <a:r>
              <a:rPr b="1" dirty="0" err="1"/>
              <a:t>живую</a:t>
            </a:r>
            <a:r>
              <a:rPr b="1" dirty="0"/>
              <a:t> </a:t>
            </a:r>
            <a:r>
              <a:rPr b="1" dirty="0" err="1"/>
              <a:t>клетку</a:t>
            </a:r>
            <a:r>
              <a:rPr b="1" dirty="0"/>
              <a:t>.</a:t>
            </a:r>
          </a:p>
          <a:p>
            <a:pPr>
              <a:defRPr sz="1600"/>
            </a:pPr>
            <a:endParaRPr b="1" dirty="0"/>
          </a:p>
          <a:p>
            <a:pPr>
              <a:defRPr sz="1600" b="1"/>
            </a:pPr>
            <a:r>
              <a:rPr dirty="0" err="1"/>
              <a:t>Отличие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бактерий</a:t>
            </a:r>
            <a:endParaRPr dirty="0"/>
          </a:p>
          <a:p>
            <a:pPr>
              <a:defRPr sz="1600"/>
            </a:pPr>
            <a:r>
              <a:rPr dirty="0"/>
              <a:t>В </a:t>
            </a:r>
            <a:r>
              <a:rPr dirty="0" err="1"/>
              <a:t>отличие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, </a:t>
            </a:r>
            <a:r>
              <a:rPr dirty="0" err="1"/>
              <a:t>вирусы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привередливы</a:t>
            </a:r>
            <a:r>
              <a:rPr dirty="0"/>
              <a:t>.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размножаются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искусственных</a:t>
            </a:r>
            <a:r>
              <a:rPr dirty="0"/>
              <a:t> </a:t>
            </a:r>
            <a:r>
              <a:rPr dirty="0" err="1"/>
              <a:t>питательных</a:t>
            </a:r>
            <a:r>
              <a:rPr dirty="0"/>
              <a:t> </a:t>
            </a:r>
            <a:r>
              <a:rPr dirty="0" err="1"/>
              <a:t>средах</a:t>
            </a:r>
            <a:r>
              <a:rPr dirty="0"/>
              <a:t>: </a:t>
            </a:r>
            <a:r>
              <a:rPr dirty="0" err="1"/>
              <a:t>обычный</a:t>
            </a:r>
            <a:r>
              <a:rPr dirty="0"/>
              <a:t> </a:t>
            </a:r>
            <a:r>
              <a:rPr dirty="0" err="1"/>
              <a:t>мясной</a:t>
            </a:r>
            <a:r>
              <a:rPr dirty="0"/>
              <a:t> </a:t>
            </a:r>
            <a:r>
              <a:rPr dirty="0" err="1"/>
              <a:t>бульон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устраивает</a:t>
            </a:r>
            <a:r>
              <a:rPr dirty="0"/>
              <a:t> </a:t>
            </a:r>
            <a:r>
              <a:rPr dirty="0" err="1"/>
              <a:t>большинство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, </a:t>
            </a:r>
            <a:r>
              <a:rPr dirty="0" err="1"/>
              <a:t>вирусам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подходит</a:t>
            </a:r>
            <a:r>
              <a:rPr dirty="0"/>
              <a:t>. </a:t>
            </a:r>
            <a:r>
              <a:rPr dirty="0" err="1"/>
              <a:t>Им</a:t>
            </a:r>
            <a:r>
              <a:rPr dirty="0"/>
              <a:t> </a:t>
            </a:r>
            <a:r>
              <a:rPr dirty="0" err="1"/>
              <a:t>нужны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живые</a:t>
            </a:r>
            <a:r>
              <a:rPr dirty="0"/>
              <a:t> </a:t>
            </a:r>
            <a:r>
              <a:rPr dirty="0" err="1"/>
              <a:t>клетки</a:t>
            </a:r>
            <a:r>
              <a:rPr dirty="0"/>
              <a:t>, и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любые</a:t>
            </a:r>
            <a:r>
              <a:rPr dirty="0"/>
              <a:t>, а </a:t>
            </a:r>
            <a:r>
              <a:rPr dirty="0" err="1"/>
              <a:t>строго</a:t>
            </a:r>
            <a:r>
              <a:rPr dirty="0"/>
              <a:t> </a:t>
            </a:r>
            <a:r>
              <a:rPr dirty="0" err="1"/>
              <a:t>определенные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 err="1"/>
              <a:t>Большинство</a:t>
            </a:r>
            <a:r>
              <a:rPr dirty="0"/>
              <a:t> </a:t>
            </a:r>
            <a:r>
              <a:rPr dirty="0" err="1"/>
              <a:t>вирусов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болезнетворными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человека</a:t>
            </a:r>
            <a:r>
              <a:rPr dirty="0"/>
              <a:t>, </a:t>
            </a:r>
            <a:r>
              <a:rPr dirty="0" err="1"/>
              <a:t>животных</a:t>
            </a:r>
            <a:r>
              <a:rPr dirty="0"/>
              <a:t> и </a:t>
            </a:r>
            <a:r>
              <a:rPr dirty="0" err="1"/>
              <a:t>растений</a:t>
            </a:r>
            <a:r>
              <a:rPr dirty="0"/>
              <a:t> и </a:t>
            </a:r>
            <a:r>
              <a:rPr dirty="0" err="1"/>
              <a:t>вызыва</a:t>
            </a:r>
            <a:r>
              <a:rPr lang="ru-RU" dirty="0"/>
              <a:t>ю</a:t>
            </a:r>
            <a:r>
              <a:rPr dirty="0"/>
              <a:t>т </a:t>
            </a:r>
            <a:r>
              <a:rPr dirty="0" err="1"/>
              <a:t>такие</a:t>
            </a:r>
            <a:r>
              <a:rPr dirty="0"/>
              <a:t> </a:t>
            </a:r>
            <a:r>
              <a:rPr dirty="0" err="1"/>
              <a:t>инфекции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ОРВИ</a:t>
            </a:r>
            <a:r>
              <a:rPr lang="ru-RU" dirty="0"/>
              <a:t>,</a:t>
            </a:r>
            <a:r>
              <a:rPr dirty="0"/>
              <a:t> </a:t>
            </a:r>
            <a:r>
              <a:rPr dirty="0" err="1"/>
              <a:t>грипп</a:t>
            </a:r>
            <a:r>
              <a:rPr dirty="0"/>
              <a:t>, </a:t>
            </a:r>
            <a:r>
              <a:rPr dirty="0" err="1"/>
              <a:t>корь</a:t>
            </a:r>
            <a:r>
              <a:rPr dirty="0"/>
              <a:t>, </a:t>
            </a:r>
            <a:r>
              <a:rPr dirty="0" err="1"/>
              <a:t>ветрянк</a:t>
            </a:r>
            <a:r>
              <a:rPr lang="ru-RU" dirty="0"/>
              <a:t>у</a:t>
            </a:r>
            <a:r>
              <a:rPr dirty="0"/>
              <a:t>, </a:t>
            </a:r>
            <a:r>
              <a:rPr dirty="0" err="1"/>
              <a:t>гепатиты</a:t>
            </a:r>
            <a:r>
              <a:rPr dirty="0"/>
              <a:t>, </a:t>
            </a:r>
            <a:r>
              <a:rPr dirty="0" err="1"/>
              <a:t>полиомиелит</a:t>
            </a:r>
            <a:r>
              <a:rPr dirty="0"/>
              <a:t>, </a:t>
            </a:r>
            <a:r>
              <a:rPr dirty="0" err="1"/>
              <a:t>краснух</a:t>
            </a:r>
            <a:r>
              <a:rPr lang="ru-RU" dirty="0"/>
              <a:t>у</a:t>
            </a:r>
            <a:r>
              <a:rPr dirty="0"/>
              <a:t>, </a:t>
            </a:r>
            <a:r>
              <a:rPr dirty="0" err="1"/>
              <a:t>герпетические</a:t>
            </a:r>
            <a:r>
              <a:rPr dirty="0"/>
              <a:t> </a:t>
            </a:r>
            <a:r>
              <a:rPr dirty="0" err="1"/>
              <a:t>инфекции</a:t>
            </a:r>
            <a:r>
              <a:rPr dirty="0"/>
              <a:t>.</a:t>
            </a:r>
          </a:p>
          <a:p>
            <a:pPr>
              <a:defRPr sz="1600"/>
            </a:pP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всегда</a:t>
            </a:r>
            <a:r>
              <a:rPr dirty="0"/>
              <a:t> </a:t>
            </a:r>
            <a:r>
              <a:rPr dirty="0" err="1"/>
              <a:t>роль</a:t>
            </a:r>
            <a:r>
              <a:rPr dirty="0"/>
              <a:t> </a:t>
            </a:r>
            <a:r>
              <a:rPr dirty="0" err="1"/>
              <a:t>вирусов</a:t>
            </a:r>
            <a:r>
              <a:rPr dirty="0"/>
              <a:t> </a:t>
            </a:r>
            <a:r>
              <a:rPr dirty="0" err="1"/>
              <a:t>негативна</a:t>
            </a:r>
            <a:r>
              <a:rPr dirty="0"/>
              <a:t>. </a:t>
            </a:r>
            <a:r>
              <a:rPr dirty="0" err="1"/>
              <a:t>Так</a:t>
            </a:r>
            <a:r>
              <a:rPr dirty="0"/>
              <a:t>, </a:t>
            </a:r>
            <a:r>
              <a:rPr dirty="0" err="1"/>
              <a:t>например</a:t>
            </a:r>
            <a:r>
              <a:rPr dirty="0"/>
              <a:t>, </a:t>
            </a:r>
            <a:r>
              <a:rPr dirty="0" err="1"/>
              <a:t>вирусы-бактериофаги</a:t>
            </a:r>
            <a:r>
              <a:rPr dirty="0"/>
              <a:t> («</a:t>
            </a:r>
            <a:r>
              <a:rPr dirty="0" err="1"/>
              <a:t>поедатели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») </a:t>
            </a:r>
            <a:r>
              <a:rPr dirty="0" err="1"/>
              <a:t>уже</a:t>
            </a:r>
            <a:r>
              <a:rPr dirty="0"/>
              <a:t> </a:t>
            </a:r>
            <a:r>
              <a:rPr dirty="0" err="1"/>
              <a:t>давно</a:t>
            </a:r>
            <a:r>
              <a:rPr dirty="0"/>
              <a:t> </a:t>
            </a:r>
            <a:r>
              <a:rPr dirty="0" err="1"/>
              <a:t>используются</a:t>
            </a:r>
            <a:r>
              <a:rPr dirty="0"/>
              <a:t> в </a:t>
            </a:r>
            <a:r>
              <a:rPr dirty="0" err="1"/>
              <a:t>медицине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диагностике</a:t>
            </a:r>
            <a:r>
              <a:rPr dirty="0"/>
              <a:t> и </a:t>
            </a:r>
            <a:r>
              <a:rPr dirty="0" err="1"/>
              <a:t>лечении</a:t>
            </a:r>
            <a:r>
              <a:rPr dirty="0"/>
              <a:t> </a:t>
            </a:r>
            <a:r>
              <a:rPr dirty="0" err="1"/>
              <a:t>болезней</a:t>
            </a:r>
            <a:r>
              <a:rPr dirty="0"/>
              <a:t>, </a:t>
            </a:r>
            <a:r>
              <a:rPr dirty="0" err="1"/>
              <a:t>вызываемых</a:t>
            </a:r>
            <a:r>
              <a:rPr dirty="0"/>
              <a:t> </a:t>
            </a:r>
            <a:r>
              <a:rPr dirty="0" err="1"/>
              <a:t>бактериями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87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 данным ВОЗ</a:t>
            </a:r>
          </a:p>
        </p:txBody>
      </p:sp>
    </p:spTree>
    <p:extLst>
      <p:ext uri="{BB962C8B-B14F-4D97-AF65-F5344CB8AC3E}">
        <p14:creationId xmlns:p14="http://schemas.microsoft.com/office/powerpoint/2010/main" val="24483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Иммунная система борется со всем патогенами и защищает нас от вирусов, бактерий и грибов. </a:t>
            </a:r>
            <a:r>
              <a:rPr b="1"/>
              <a:t>Иммунитет человека — это сложная многоуровневая система. </a:t>
            </a:r>
          </a:p>
        </p:txBody>
      </p:sp>
    </p:spTree>
    <p:extLst>
      <p:ext uri="{BB962C8B-B14F-4D97-AF65-F5344CB8AC3E}">
        <p14:creationId xmlns:p14="http://schemas.microsoft.com/office/powerpoint/2010/main" val="162759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Первый уровень. </a:t>
            </a:r>
          </a:p>
          <a:p>
            <a:r>
              <a:t>Это защитные барьеры нашей кожи и слизистых. На губах есть большое количество антител, которые борются с бактериями и вирусами, которые на них попадают. Аналогичный процесс происходит и на других слизистых оболочках, например, в кишечнике. Это защита немедленная и механическая.</a:t>
            </a:r>
          </a:p>
        </p:txBody>
      </p:sp>
    </p:spTree>
    <p:extLst>
      <p:ext uri="{BB962C8B-B14F-4D97-AF65-F5344CB8AC3E}">
        <p14:creationId xmlns:p14="http://schemas.microsoft.com/office/powerpoint/2010/main" val="1017637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вирус</a:t>
            </a:r>
            <a:r>
              <a:rPr dirty="0"/>
              <a:t> </a:t>
            </a:r>
            <a:r>
              <a:rPr dirty="0" err="1"/>
              <a:t>попал</a:t>
            </a:r>
            <a:r>
              <a:rPr dirty="0"/>
              <a:t> </a:t>
            </a:r>
            <a:r>
              <a:rPr dirty="0" err="1"/>
              <a:t>внутрь</a:t>
            </a:r>
            <a:r>
              <a:rPr dirty="0"/>
              <a:t>, </a:t>
            </a:r>
            <a:r>
              <a:rPr dirty="0" err="1"/>
              <a:t>включается</a:t>
            </a:r>
            <a:r>
              <a:rPr dirty="0"/>
              <a:t> </a:t>
            </a:r>
            <a:r>
              <a:rPr b="1" dirty="0" err="1"/>
              <a:t>второй</a:t>
            </a:r>
            <a:r>
              <a:rPr b="1" dirty="0"/>
              <a:t> </a:t>
            </a:r>
            <a:r>
              <a:rPr b="1" dirty="0" err="1"/>
              <a:t>уровень</a:t>
            </a:r>
            <a:r>
              <a:rPr b="1" dirty="0"/>
              <a:t> — </a:t>
            </a:r>
            <a:r>
              <a:rPr b="1" dirty="0" err="1"/>
              <a:t>клеточный</a:t>
            </a:r>
            <a:r>
              <a:rPr b="1" dirty="0"/>
              <a:t> </a:t>
            </a:r>
            <a:r>
              <a:rPr b="1" dirty="0" err="1"/>
              <a:t>иммунитет</a:t>
            </a:r>
            <a:r>
              <a:rPr b="1" dirty="0"/>
              <a:t>.</a:t>
            </a:r>
          </a:p>
          <a:p>
            <a:pPr>
              <a:defRPr sz="1600"/>
            </a:pPr>
            <a:r>
              <a:rPr dirty="0" err="1"/>
              <a:t>Каждая</a:t>
            </a:r>
            <a:r>
              <a:rPr dirty="0"/>
              <a:t> </a:t>
            </a:r>
            <a:r>
              <a:rPr dirty="0" err="1"/>
              <a:t>клетка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dirty="0" err="1"/>
              <a:t>имеет</a:t>
            </a:r>
            <a:r>
              <a:rPr dirty="0"/>
              <a:t> </a:t>
            </a:r>
            <a:r>
              <a:rPr dirty="0" err="1"/>
              <a:t>собственный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 и </a:t>
            </a:r>
            <a:r>
              <a:rPr dirty="0" err="1"/>
              <a:t>способна</a:t>
            </a:r>
            <a:r>
              <a:rPr dirty="0"/>
              <a:t> </a:t>
            </a:r>
            <a:r>
              <a:rPr dirty="0" err="1"/>
              <a:t>бороться</a:t>
            </a:r>
            <a:r>
              <a:rPr dirty="0"/>
              <a:t> с </a:t>
            </a:r>
            <a:r>
              <a:rPr dirty="0" err="1"/>
              <a:t>вирусом</a:t>
            </a:r>
            <a:r>
              <a:rPr dirty="0"/>
              <a:t> </a:t>
            </a:r>
            <a:r>
              <a:rPr dirty="0" err="1"/>
              <a:t>локально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помощь</a:t>
            </a:r>
            <a:r>
              <a:rPr dirty="0"/>
              <a:t> </a:t>
            </a:r>
            <a:r>
              <a:rPr dirty="0" err="1"/>
              <a:t>приходят</a:t>
            </a:r>
            <a:r>
              <a:rPr dirty="0"/>
              <a:t> </a:t>
            </a:r>
            <a:r>
              <a:rPr dirty="0" err="1"/>
              <a:t>клетки</a:t>
            </a:r>
            <a:r>
              <a:rPr dirty="0"/>
              <a:t> </a:t>
            </a:r>
            <a:r>
              <a:rPr dirty="0" err="1"/>
              <a:t>иммунной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lang="ru-RU" dirty="0"/>
              <a:t>,</a:t>
            </a:r>
            <a:r>
              <a:rPr lang="ru-RU" baseline="0" dirty="0"/>
              <a:t> которые </a:t>
            </a:r>
            <a:r>
              <a:rPr dirty="0" err="1"/>
              <a:t>препятствуют</a:t>
            </a:r>
            <a:r>
              <a:rPr dirty="0"/>
              <a:t> </a:t>
            </a:r>
            <a:r>
              <a:rPr dirty="0" err="1"/>
              <a:t>распространению</a:t>
            </a:r>
            <a:r>
              <a:rPr dirty="0"/>
              <a:t> </a:t>
            </a:r>
            <a:r>
              <a:rPr dirty="0" err="1"/>
              <a:t>патогенов</a:t>
            </a:r>
            <a:r>
              <a:rPr dirty="0"/>
              <a:t>, </a:t>
            </a:r>
            <a:r>
              <a:rPr lang="ru-RU" dirty="0"/>
              <a:t>производя</a:t>
            </a:r>
            <a:r>
              <a:rPr lang="ru-RU" baseline="0" dirty="0"/>
              <a:t> интерферон</a:t>
            </a:r>
            <a:r>
              <a:rPr dirty="0"/>
              <a:t>. </a:t>
            </a:r>
          </a:p>
          <a:p>
            <a:pPr>
              <a:defRPr sz="1600" b="1"/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такое</a:t>
            </a:r>
            <a:r>
              <a:rPr dirty="0"/>
              <a:t> </a:t>
            </a:r>
            <a:r>
              <a:rPr dirty="0" err="1"/>
              <a:t>интерферон</a:t>
            </a:r>
            <a:r>
              <a:rPr dirty="0"/>
              <a:t>?</a:t>
            </a:r>
          </a:p>
          <a:p>
            <a:pPr>
              <a:defRPr sz="1600"/>
            </a:pPr>
            <a:r>
              <a:rPr dirty="0" err="1"/>
              <a:t>Интерферон</a:t>
            </a:r>
            <a:r>
              <a:rPr dirty="0"/>
              <a:t> </a:t>
            </a:r>
            <a:r>
              <a:rPr dirty="0" err="1"/>
              <a:t>вырабатывается</a:t>
            </a:r>
            <a:r>
              <a:rPr dirty="0"/>
              <a:t> </a:t>
            </a:r>
            <a:r>
              <a:rPr dirty="0" err="1"/>
              <a:t>организмом</a:t>
            </a:r>
            <a:r>
              <a:rPr dirty="0"/>
              <a:t> в </a:t>
            </a:r>
            <a:r>
              <a:rPr dirty="0" err="1"/>
              <a:t>ответ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любое</a:t>
            </a:r>
            <a:r>
              <a:rPr dirty="0"/>
              <a:t> </a:t>
            </a:r>
            <a:r>
              <a:rPr dirty="0" err="1"/>
              <a:t>воздействие</a:t>
            </a:r>
            <a:r>
              <a:rPr dirty="0"/>
              <a:t>, </a:t>
            </a:r>
            <a:r>
              <a:rPr dirty="0" err="1"/>
              <a:t>неважно</a:t>
            </a:r>
            <a:r>
              <a:rPr dirty="0"/>
              <a:t>, </a:t>
            </a:r>
            <a:r>
              <a:rPr dirty="0" err="1"/>
              <a:t>вирус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, </a:t>
            </a:r>
            <a:r>
              <a:rPr dirty="0" err="1"/>
              <a:t>микроб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повреждение</a:t>
            </a:r>
            <a:r>
              <a:rPr dirty="0"/>
              <a:t> </a:t>
            </a:r>
            <a:r>
              <a:rPr dirty="0" err="1"/>
              <a:t>клетки</a:t>
            </a:r>
            <a:r>
              <a:rPr dirty="0"/>
              <a:t>. </a:t>
            </a:r>
            <a:r>
              <a:rPr lang="ru-RU" dirty="0"/>
              <a:t>П</a:t>
            </a:r>
            <a:r>
              <a:rPr dirty="0" err="1"/>
              <a:t>омощь</a:t>
            </a:r>
            <a:r>
              <a:rPr dirty="0"/>
              <a:t> </a:t>
            </a:r>
            <a:r>
              <a:rPr dirty="0" err="1"/>
              <a:t>интерферонов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  <a:r>
              <a:rPr dirty="0" err="1"/>
              <a:t>крайне</a:t>
            </a:r>
            <a:r>
              <a:rPr dirty="0"/>
              <a:t> </a:t>
            </a:r>
            <a:r>
              <a:rPr dirty="0" err="1"/>
              <a:t>необходима</a:t>
            </a:r>
            <a:r>
              <a:rPr dirty="0"/>
              <a:t>, т. к. </a:t>
            </a:r>
            <a:r>
              <a:rPr dirty="0" err="1"/>
              <a:t>синтез</a:t>
            </a:r>
            <a:r>
              <a:rPr dirty="0"/>
              <a:t> </a:t>
            </a:r>
            <a:r>
              <a:rPr dirty="0" err="1"/>
              <a:t>антител</a:t>
            </a:r>
            <a:r>
              <a:rPr dirty="0"/>
              <a:t> в </a:t>
            </a:r>
            <a:r>
              <a:rPr dirty="0" err="1"/>
              <a:t>ответ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внедрение</a:t>
            </a:r>
            <a:r>
              <a:rPr dirty="0"/>
              <a:t> </a:t>
            </a:r>
            <a:r>
              <a:rPr dirty="0" err="1"/>
              <a:t>инфекции</a:t>
            </a:r>
            <a:r>
              <a:rPr dirty="0"/>
              <a:t> </a:t>
            </a:r>
            <a:r>
              <a:rPr dirty="0" err="1"/>
              <a:t>сильно</a:t>
            </a:r>
            <a:r>
              <a:rPr dirty="0"/>
              <a:t> </a:t>
            </a:r>
            <a:r>
              <a:rPr dirty="0" err="1"/>
              <a:t>запаздывает</a:t>
            </a:r>
            <a:r>
              <a:rPr dirty="0"/>
              <a:t>. </a:t>
            </a:r>
            <a:r>
              <a:rPr dirty="0" err="1"/>
              <a:t>Антитела</a:t>
            </a:r>
            <a:r>
              <a:rPr dirty="0"/>
              <a:t> </a:t>
            </a:r>
            <a:r>
              <a:rPr dirty="0" err="1"/>
              <a:t>начинают</a:t>
            </a:r>
            <a:r>
              <a:rPr dirty="0"/>
              <a:t> </a:t>
            </a:r>
            <a:r>
              <a:rPr dirty="0" err="1"/>
              <a:t>активно</a:t>
            </a:r>
            <a:r>
              <a:rPr dirty="0"/>
              <a:t> </a:t>
            </a:r>
            <a:r>
              <a:rPr dirty="0" err="1"/>
              <a:t>вырабатываться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несколько</a:t>
            </a:r>
            <a:r>
              <a:rPr dirty="0"/>
              <a:t> </a:t>
            </a:r>
            <a:r>
              <a:rPr dirty="0" err="1"/>
              <a:t>суток</a:t>
            </a:r>
            <a:r>
              <a:rPr dirty="0"/>
              <a:t>.  </a:t>
            </a:r>
            <a:r>
              <a:rPr lang="ru-RU" dirty="0"/>
              <a:t>В</a:t>
            </a:r>
            <a:r>
              <a:rPr lang="ru-RU" baseline="0"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борьбу</a:t>
            </a:r>
            <a:r>
              <a:rPr dirty="0"/>
              <a:t> с </a:t>
            </a:r>
            <a:r>
              <a:rPr dirty="0" err="1"/>
              <a:t>инфекцией</a:t>
            </a:r>
            <a:r>
              <a:rPr dirty="0"/>
              <a:t> </a:t>
            </a:r>
            <a:r>
              <a:rPr dirty="0" err="1"/>
              <a:t>осуществляют</a:t>
            </a:r>
            <a:r>
              <a:rPr dirty="0"/>
              <a:t> </a:t>
            </a:r>
            <a:r>
              <a:rPr dirty="0" err="1"/>
              <a:t>интерфероны</a:t>
            </a:r>
            <a:r>
              <a:rPr dirty="0"/>
              <a:t>.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начинают</a:t>
            </a:r>
            <a:r>
              <a:rPr dirty="0"/>
              <a:t> </a:t>
            </a:r>
            <a:r>
              <a:rPr dirty="0" err="1"/>
              <a:t>действовать</a:t>
            </a:r>
            <a:r>
              <a:rPr dirty="0"/>
              <a:t> с </a:t>
            </a:r>
            <a:r>
              <a:rPr dirty="0" err="1"/>
              <a:t>первых</a:t>
            </a:r>
            <a:r>
              <a:rPr dirty="0"/>
              <a:t> </a:t>
            </a:r>
            <a:r>
              <a:rPr dirty="0" err="1"/>
              <a:t>часов</a:t>
            </a:r>
            <a:r>
              <a:rPr dirty="0"/>
              <a:t> </a:t>
            </a:r>
            <a:r>
              <a:rPr dirty="0" err="1"/>
              <a:t>болезни</a:t>
            </a:r>
            <a:r>
              <a:rPr dirty="0"/>
              <a:t> и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концентрация</a:t>
            </a:r>
            <a:r>
              <a:rPr dirty="0"/>
              <a:t> </a:t>
            </a:r>
            <a:r>
              <a:rPr dirty="0" err="1"/>
              <a:t>прогрессивно</a:t>
            </a:r>
            <a:r>
              <a:rPr dirty="0"/>
              <a:t> </a:t>
            </a:r>
            <a:r>
              <a:rPr dirty="0" err="1"/>
              <a:t>увеличивается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 err="1"/>
              <a:t>Сам</a:t>
            </a:r>
            <a:r>
              <a:rPr dirty="0"/>
              <a:t> </a:t>
            </a:r>
            <a:r>
              <a:rPr dirty="0" err="1"/>
              <a:t>интерферон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вирусы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действует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клеткам</a:t>
            </a:r>
            <a:r>
              <a:rPr dirty="0"/>
              <a:t> </a:t>
            </a:r>
            <a:r>
              <a:rPr dirty="0" err="1"/>
              <a:t>активно</a:t>
            </a:r>
            <a:r>
              <a:rPr dirty="0"/>
              <a:t> </a:t>
            </a:r>
            <a:r>
              <a:rPr dirty="0" err="1"/>
              <a:t>защищаться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заражения</a:t>
            </a:r>
            <a:r>
              <a:rPr dirty="0"/>
              <a:t> </a:t>
            </a:r>
            <a:r>
              <a:rPr dirty="0" err="1"/>
              <a:t>вирусными</a:t>
            </a:r>
            <a:r>
              <a:rPr dirty="0"/>
              <a:t> </a:t>
            </a:r>
            <a:r>
              <a:rPr dirty="0" err="1"/>
              <a:t>частицами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каждую</a:t>
            </a:r>
            <a:r>
              <a:rPr dirty="0"/>
              <a:t> </a:t>
            </a:r>
            <a:r>
              <a:rPr dirty="0" err="1"/>
              <a:t>клетку</a:t>
            </a:r>
            <a:r>
              <a:rPr dirty="0"/>
              <a:t> </a:t>
            </a:r>
            <a:r>
              <a:rPr dirty="0" err="1"/>
              <a:t>достаточно</a:t>
            </a:r>
            <a:r>
              <a:rPr dirty="0"/>
              <a:t> </a:t>
            </a:r>
            <a:r>
              <a:rPr dirty="0" err="1"/>
              <a:t>даже</a:t>
            </a:r>
            <a:r>
              <a:rPr dirty="0"/>
              <a:t> </a:t>
            </a:r>
            <a:r>
              <a:rPr dirty="0" err="1"/>
              <a:t>одной</a:t>
            </a:r>
            <a:r>
              <a:rPr dirty="0"/>
              <a:t> </a:t>
            </a:r>
            <a:r>
              <a:rPr dirty="0" err="1"/>
              <a:t>молекулы</a:t>
            </a:r>
            <a:r>
              <a:rPr dirty="0"/>
              <a:t> </a:t>
            </a:r>
            <a:r>
              <a:rPr dirty="0" err="1"/>
              <a:t>интерферона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защиты</a:t>
            </a:r>
            <a:r>
              <a:rPr dirty="0"/>
              <a:t>, </a:t>
            </a:r>
            <a:r>
              <a:rPr dirty="0" err="1"/>
              <a:t>потому</a:t>
            </a:r>
            <a:r>
              <a:rPr dirty="0"/>
              <a:t>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интерферон</a:t>
            </a:r>
            <a:r>
              <a:rPr dirty="0"/>
              <a:t> </a:t>
            </a:r>
            <a:r>
              <a:rPr dirty="0" err="1"/>
              <a:t>обладает</a:t>
            </a:r>
            <a:r>
              <a:rPr dirty="0"/>
              <a:t> </a:t>
            </a:r>
            <a:r>
              <a:rPr dirty="0" err="1"/>
              <a:t>высокой</a:t>
            </a:r>
            <a:r>
              <a:rPr dirty="0"/>
              <a:t> </a:t>
            </a:r>
            <a:r>
              <a:rPr dirty="0" err="1"/>
              <a:t>биологической</a:t>
            </a:r>
            <a:r>
              <a:rPr dirty="0"/>
              <a:t> </a:t>
            </a:r>
            <a:r>
              <a:rPr dirty="0" err="1"/>
              <a:t>активностью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68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 b="1"/>
            </a:pPr>
            <a:r>
              <a:t>Третий уровень — производство антител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Если местный иммунитет не справляется с инфекцией, в ход идет «тяжёлая артиллерия» из B-лимфоцитов. Организм начинает вырабатывать антитела —  иммуноглобулины, которые зачищают остатки вируса, а впоследствии формируют иммунную память. Этот процесс называется иммунным ответом и занимает примерно 2 недели. То есть, если на человека вирус «напал» сейчас, то иммунный ответ «подоспеет» только через две недели </a:t>
            </a:r>
          </a:p>
        </p:txBody>
      </p:sp>
    </p:spTree>
    <p:extLst>
      <p:ext uri="{BB962C8B-B14F-4D97-AF65-F5344CB8AC3E}">
        <p14:creationId xmlns:p14="http://schemas.microsoft.com/office/powerpoint/2010/main" val="121485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3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body" sz="half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sz="half" idx="13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831219" y="1985533"/>
            <a:ext cx="22721604" cy="5473603"/>
          </a:xfrm>
          <a:prstGeom prst="rect">
            <a:avLst/>
          </a:prstGeom>
        </p:spPr>
        <p:txBody>
          <a:bodyPr anchor="b"/>
          <a:lstStyle>
            <a:lvl1pPr algn="ctr">
              <a:defRPr sz="13800"/>
            </a:lvl1pPr>
          </a:lstStyle>
          <a:p>
            <a: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831198" y="7557665"/>
            <a:ext cx="22721604" cy="2113603"/>
          </a:xfrm>
          <a:prstGeom prst="rect">
            <a:avLst/>
          </a:prstGeom>
        </p:spPr>
        <p:txBody>
          <a:bodyPr/>
          <a:lstStyle>
            <a:lvl1pPr marL="685800" indent="-571500" algn="ctr">
              <a:lnSpc>
                <a:spcPct val="100000"/>
              </a:lnSpc>
              <a:buClrTx/>
              <a:buSzTx/>
              <a:buFontTx/>
              <a:buNone/>
              <a:defRPr sz="7400"/>
            </a:lvl1pPr>
            <a:lvl2pPr marL="685800" indent="-88900" algn="ctr">
              <a:lnSpc>
                <a:spcPct val="100000"/>
              </a:lnSpc>
              <a:buClrTx/>
              <a:buSzTx/>
              <a:buFontTx/>
              <a:buNone/>
              <a:defRPr sz="7400"/>
            </a:lvl2pPr>
            <a:lvl3pPr marL="685800" indent="114300" algn="ctr">
              <a:lnSpc>
                <a:spcPct val="100000"/>
              </a:lnSpc>
              <a:buClrTx/>
              <a:buSzTx/>
              <a:buFontTx/>
              <a:buNone/>
              <a:defRPr sz="7400"/>
            </a:lvl3pPr>
            <a:lvl4pPr marL="685800" indent="114300" algn="ctr">
              <a:lnSpc>
                <a:spcPct val="100000"/>
              </a:lnSpc>
              <a:buClrTx/>
              <a:buSzTx/>
              <a:buFontTx/>
              <a:buNone/>
              <a:defRPr sz="7400"/>
            </a:lvl4pPr>
            <a:lvl5pPr marL="685800" indent="114300" algn="ctr">
              <a:lnSpc>
                <a:spcPct val="100000"/>
              </a:lnSpc>
              <a:buClrTx/>
              <a:buSzTx/>
              <a:buFontTx/>
              <a:buNone/>
              <a:defRPr sz="7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5" tIns="71435" rIns="71435" bIns="71435" anchor="b"/>
          <a:lstStyle>
            <a:lvl1pPr algn="ctr"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11935815" y="13010554"/>
            <a:ext cx="494511" cy="511173"/>
          </a:xfrm>
          <a:prstGeom prst="rect">
            <a:avLst/>
          </a:prstGeom>
        </p:spPr>
        <p:txBody>
          <a:bodyPr lIns="71435" tIns="71435" rIns="71435" bIns="71435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4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lIns="50800" tIns="50800" rIns="50800" bIns="50800"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3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half" idx="13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3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1198" y="1186732"/>
            <a:ext cx="22721604" cy="152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1198" y="3073266"/>
            <a:ext cx="22721604" cy="9110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3188843" y="12524798"/>
            <a:ext cx="867580" cy="870494"/>
          </a:xfrm>
          <a:prstGeom prst="rect">
            <a:avLst/>
          </a:prstGeom>
          <a:ln w="12700">
            <a:miter lim="400000"/>
          </a:ln>
        </p:spPr>
        <p:txBody>
          <a:bodyPr wrap="none" lIns="243798" tIns="243798" rIns="243798" bIns="243798" anchor="ctr">
            <a:spAutoFit/>
          </a:bodyPr>
          <a:lstStyle>
            <a:lvl1pPr algn="r" defTabSz="24384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028700" marR="0" indent="-9144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●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16854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○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21426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■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25998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●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30570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○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36576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42672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48768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54864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.jpeg" descr="bac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831198" y="3417368"/>
            <a:ext cx="22721604" cy="2832198"/>
          </a:xfrm>
          <a:prstGeom prst="rect">
            <a:avLst/>
          </a:prstGeom>
        </p:spPr>
        <p:txBody>
          <a:bodyPr/>
          <a:lstStyle>
            <a:lvl1pPr algn="l">
              <a:defRPr sz="12500" b="1">
                <a:solidFill>
                  <a:srgbClr val="FFFFFF"/>
                </a:solidFill>
              </a:defRPr>
            </a:lvl1pPr>
          </a:lstStyle>
          <a:p>
            <a:r>
              <a:t>PHYTOVIRON</a:t>
            </a:r>
          </a:p>
        </p:txBody>
      </p:sp>
      <p:sp>
        <p:nvSpPr>
          <p:cNvPr id="180" name="Shape 180"/>
          <p:cNvSpPr/>
          <p:nvPr/>
        </p:nvSpPr>
        <p:spPr>
          <a:xfrm>
            <a:off x="1136063" y="6727856"/>
            <a:ext cx="8313924" cy="768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7">
              <a:lnSpc>
                <a:spcPct val="110000"/>
              </a:lnSpc>
              <a:spcBef>
                <a:spcPts val="0"/>
              </a:spcBef>
              <a:defRPr sz="46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новый уровень защиты</a:t>
            </a:r>
          </a:p>
        </p:txBody>
      </p:sp>
      <p:pic>
        <p:nvPicPr>
          <p:cNvPr id="181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280652"/>
            <a:ext cx="3007138" cy="526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ctrTitle"/>
          </p:nvPr>
        </p:nvSpPr>
        <p:spPr>
          <a:xfrm>
            <a:off x="970900" y="687893"/>
            <a:ext cx="22134412" cy="3430063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365248">
              <a:lnSpc>
                <a:spcPct val="90000"/>
              </a:lnSpc>
              <a:defRPr sz="87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Третий</a:t>
            </a:r>
            <a:r>
              <a:rPr>
                <a:solidFill>
                  <a:srgbClr val="3D5751"/>
                </a:solidFill>
              </a:rPr>
              <a:t> уровень защиты </a:t>
            </a:r>
          </a:p>
          <a:p>
            <a:pPr defTabSz="2365248">
              <a:lnSpc>
                <a:spcPct val="90000"/>
              </a:lnSpc>
              <a:defRPr sz="87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3D5751"/>
                </a:solidFill>
              </a:rPr>
              <a:t>иммунной системы</a:t>
            </a:r>
          </a:p>
        </p:txBody>
      </p:sp>
      <p:sp>
        <p:nvSpPr>
          <p:cNvPr id="334" name="Shape 334"/>
          <p:cNvSpPr/>
          <p:nvPr/>
        </p:nvSpPr>
        <p:spPr>
          <a:xfrm>
            <a:off x="971176" y="5823898"/>
            <a:ext cx="7974508" cy="4771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15000"/>
              </a:lnSpc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«Тяжёлая артиллерия» </a:t>
            </a:r>
          </a:p>
          <a:p>
            <a:pPr defTabSz="2438400">
              <a:lnSpc>
                <a:spcPct val="115000"/>
              </a:lnSpc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 B-лимфоцитов. Организм начинает вырабатывать антитела —  иммуноглобулины, которые нейтрализуют патогены, с которыми не справился местный иммунитет.</a:t>
            </a:r>
          </a:p>
        </p:txBody>
      </p:sp>
      <p:pic>
        <p:nvPicPr>
          <p:cNvPr id="335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8" cy="4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995810" y="4961277"/>
            <a:ext cx="7573369" cy="101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Производство антител</a:t>
            </a:r>
          </a:p>
        </p:txBody>
      </p:sp>
      <p:grpSp>
        <p:nvGrpSpPr>
          <p:cNvPr id="344" name="Group 344"/>
          <p:cNvGrpSpPr/>
          <p:nvPr/>
        </p:nvGrpSpPr>
        <p:grpSpPr>
          <a:xfrm>
            <a:off x="10848353" y="2313865"/>
            <a:ext cx="14346674" cy="11137084"/>
            <a:chOff x="-3304434" y="0"/>
            <a:chExt cx="14346673" cy="11137083"/>
          </a:xfrm>
        </p:grpSpPr>
        <p:pic>
          <p:nvPicPr>
            <p:cNvPr id="337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5486"/>
              <a:ext cx="11042239" cy="10541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1363" y="436259"/>
              <a:ext cx="1480558" cy="148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6953" y="0"/>
              <a:ext cx="2353056" cy="235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1362" y="9271642"/>
              <a:ext cx="1480558" cy="148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" name="Shape 341"/>
            <p:cNvSpPr/>
            <p:nvPr/>
          </p:nvSpPr>
          <p:spPr>
            <a:xfrm>
              <a:off x="1259414" y="6395313"/>
              <a:ext cx="5264455" cy="1189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500" b="1">
                  <a:solidFill>
                    <a:srgbClr val="3E59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B-лимфоциты</a:t>
              </a:r>
            </a:p>
          </p:txBody>
        </p:sp>
        <p:sp>
          <p:nvSpPr>
            <p:cNvPr id="342" name="Shape 342"/>
            <p:cNvSpPr/>
            <p:nvPr/>
          </p:nvSpPr>
          <p:spPr>
            <a:xfrm>
              <a:off x="-2479176" y="2841393"/>
              <a:ext cx="5666478" cy="1099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- иммуноглобулин</a:t>
              </a:r>
            </a:p>
          </p:txBody>
        </p:sp>
        <p:pic>
          <p:nvPicPr>
            <p:cNvPr id="343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304435" y="2995693"/>
              <a:ext cx="809862" cy="791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176" y="6379062"/>
            <a:ext cx="805477" cy="80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11804063" y="5945082"/>
            <a:ext cx="3614644" cy="1825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бактерии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паразиты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вирусы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4356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283D2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650954" y="4427523"/>
            <a:ext cx="23082092" cy="6752327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3200"/>
              </a:spcBef>
              <a:defRPr sz="10000" b="1">
                <a:solidFill>
                  <a:srgbClr val="FFFFFF"/>
                </a:solidFill>
              </a:defRPr>
            </a:pPr>
            <a:r>
              <a:t>Если иммунитет ослаблен,</a:t>
            </a:r>
          </a:p>
          <a:p>
            <a:pPr algn="ctr">
              <a:defRPr sz="7200" b="1">
                <a:solidFill>
                  <a:srgbClr val="FFFFFF"/>
                </a:solidFill>
              </a:defRPr>
            </a:pPr>
            <a:r>
              <a:t>то организм не справляется</a:t>
            </a:r>
          </a:p>
          <a:p>
            <a:pPr algn="ctr">
              <a:defRPr sz="7200" b="1">
                <a:solidFill>
                  <a:srgbClr val="FFFFFF"/>
                </a:solidFill>
              </a:defRPr>
            </a:pPr>
            <a:r>
              <a:t>с атакой патогенов, и мы заболеваем </a:t>
            </a:r>
          </a:p>
        </p:txBody>
      </p:sp>
      <p:pic>
        <p:nvPicPr>
          <p:cNvPr id="352" name="image2.png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525" y="12452711"/>
            <a:ext cx="2242949" cy="392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17.png" descr="фон заболел-02.png"/>
          <p:cNvPicPr>
            <a:picLocks noChangeAspect="1"/>
          </p:cNvPicPr>
          <p:nvPr/>
        </p:nvPicPr>
        <p:blipFill>
          <a:blip r:embed="rId3">
            <a:alphaModFix amt="24835"/>
          </a:blip>
          <a:stretch>
            <a:fillRect/>
          </a:stretch>
        </p:blipFill>
        <p:spPr>
          <a:xfrm>
            <a:off x="-50801" y="-50800"/>
            <a:ext cx="24485602" cy="1381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-207072" y="-50800"/>
            <a:ext cx="24616474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12992100" y="83566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3238500" y="83820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8166100" y="83820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8191500" y="4038598"/>
            <a:ext cx="3225800" cy="3225803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2979400" y="4038598"/>
            <a:ext cx="3225800" cy="3225803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17957800" y="4051298"/>
            <a:ext cx="3225800" cy="3225803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17957800" y="83439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3277508" y="4087314"/>
            <a:ext cx="3225805" cy="3225805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35687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2463794" y="6972299"/>
            <a:ext cx="4851411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несбалансированное питание</a:t>
            </a:r>
          </a:p>
        </p:txBody>
      </p:sp>
      <p:sp>
        <p:nvSpPr>
          <p:cNvPr id="366" name="Shape 366"/>
          <p:cNvSpPr/>
          <p:nvPr/>
        </p:nvSpPr>
        <p:spPr>
          <a:xfrm>
            <a:off x="84582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81900" y="69723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вредные привычки</a:t>
            </a:r>
          </a:p>
        </p:txBody>
      </p:sp>
      <p:sp>
        <p:nvSpPr>
          <p:cNvPr id="368" name="Shape 368"/>
          <p:cNvSpPr/>
          <p:nvPr/>
        </p:nvSpPr>
        <p:spPr>
          <a:xfrm>
            <a:off x="132334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12293600" y="69723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стресс</a:t>
            </a:r>
          </a:p>
        </p:txBody>
      </p:sp>
      <p:sp>
        <p:nvSpPr>
          <p:cNvPr id="370" name="Shape 370"/>
          <p:cNvSpPr/>
          <p:nvPr/>
        </p:nvSpPr>
        <p:spPr>
          <a:xfrm>
            <a:off x="182499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17373600" y="69723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недосыпы</a:t>
            </a:r>
          </a:p>
        </p:txBody>
      </p:sp>
      <p:sp>
        <p:nvSpPr>
          <p:cNvPr id="372" name="Shape 372"/>
          <p:cNvSpPr/>
          <p:nvPr/>
        </p:nvSpPr>
        <p:spPr>
          <a:xfrm>
            <a:off x="35687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2692400" y="113030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возраст</a:t>
            </a:r>
          </a:p>
        </p:txBody>
      </p:sp>
      <p:sp>
        <p:nvSpPr>
          <p:cNvPr id="374" name="Shape 374"/>
          <p:cNvSpPr/>
          <p:nvPr/>
        </p:nvSpPr>
        <p:spPr>
          <a:xfrm>
            <a:off x="84582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7581900" y="11302999"/>
            <a:ext cx="4330700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повреждения </a:t>
            </a:r>
            <a:endParaRPr spc="150"/>
          </a:p>
          <a:p>
            <a: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травмы</a:t>
            </a:r>
          </a:p>
        </p:txBody>
      </p:sp>
      <p:sp>
        <p:nvSpPr>
          <p:cNvPr id="376" name="Shape 376"/>
          <p:cNvSpPr/>
          <p:nvPr/>
        </p:nvSpPr>
        <p:spPr>
          <a:xfrm>
            <a:off x="132334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2357100" y="11302999"/>
            <a:ext cx="4394200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хронические заболевания</a:t>
            </a:r>
          </a:p>
        </p:txBody>
      </p:sp>
      <p:sp>
        <p:nvSpPr>
          <p:cNvPr id="378" name="Shape 378"/>
          <p:cNvSpPr/>
          <p:nvPr/>
        </p:nvSpPr>
        <p:spPr>
          <a:xfrm>
            <a:off x="182499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17373600" y="113030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аллергия</a:t>
            </a:r>
          </a:p>
        </p:txBody>
      </p:sp>
      <p:pic>
        <p:nvPicPr>
          <p:cNvPr id="380" name="image18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0312" y="4965700"/>
            <a:ext cx="1413167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19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7903" y="9284944"/>
            <a:ext cx="1430869" cy="1395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20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9200" y="9296400"/>
            <a:ext cx="13716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21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00" y="4991100"/>
            <a:ext cx="1484769" cy="104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22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100" y="9182100"/>
            <a:ext cx="1498600" cy="157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23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8700" y="4953000"/>
            <a:ext cx="1638300" cy="1413259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>
            <a:spLocks noGrp="1"/>
          </p:cNvSpPr>
          <p:nvPr>
            <p:ph type="ctrTitle"/>
          </p:nvPr>
        </p:nvSpPr>
        <p:spPr>
          <a:xfrm>
            <a:off x="961343" y="558752"/>
            <a:ext cx="19431002" cy="3695705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438400">
              <a:lnSpc>
                <a:spcPct val="90000"/>
              </a:lnSpc>
              <a:defRPr sz="10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Факторы, </a:t>
            </a:r>
          </a:p>
          <a:p>
            <a:pPr defTabSz="2438400">
              <a:lnSpc>
                <a:spcPct val="90000"/>
              </a:lnSpc>
              <a:defRPr sz="8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ослабляющие иммунитет</a:t>
            </a:r>
          </a:p>
        </p:txBody>
      </p:sp>
      <p:pic>
        <p:nvPicPr>
          <p:cNvPr id="387" name="image3.png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24.png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6751" y="4934282"/>
            <a:ext cx="1490983" cy="135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25.png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0411" y="9290911"/>
            <a:ext cx="1407976" cy="1407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11369374" y="1125004"/>
            <a:ext cx="7748700" cy="3642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1000"/>
              </a:lnSpc>
              <a:spcBef>
                <a:spcPts val="0"/>
              </a:spcBef>
              <a:defRPr sz="22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33%</a:t>
            </a:r>
          </a:p>
        </p:txBody>
      </p:sp>
      <p:sp>
        <p:nvSpPr>
          <p:cNvPr id="395" name="Shape 395"/>
          <p:cNvSpPr/>
          <p:nvPr/>
        </p:nvSpPr>
        <p:spPr>
          <a:xfrm>
            <a:off x="18341688" y="1668079"/>
            <a:ext cx="4622803" cy="179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14016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населения Земли имеют избыточный вес (по данным ВОЗ)</a:t>
            </a:r>
          </a:p>
        </p:txBody>
      </p:sp>
      <p:sp>
        <p:nvSpPr>
          <p:cNvPr id="396" name="Shape 396"/>
          <p:cNvSpPr/>
          <p:nvPr/>
        </p:nvSpPr>
        <p:spPr>
          <a:xfrm>
            <a:off x="11369375" y="4767796"/>
            <a:ext cx="8102601" cy="386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spcBef>
                <a:spcPts val="0"/>
              </a:spcBef>
              <a:defRPr sz="22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86%</a:t>
            </a:r>
          </a:p>
        </p:txBody>
      </p:sp>
      <p:sp>
        <p:nvSpPr>
          <p:cNvPr id="397" name="Shape 397"/>
          <p:cNvSpPr/>
          <p:nvPr/>
        </p:nvSpPr>
        <p:spPr>
          <a:xfrm>
            <a:off x="18338800" y="5537976"/>
            <a:ext cx="4737100" cy="179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14016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имеют</a:t>
            </a:r>
            <a:r>
              <a:rPr lang="ru-RU" dirty="0"/>
              <a:t> дефицит</a:t>
            </a:r>
            <a:r>
              <a:rPr dirty="0"/>
              <a:t> </a:t>
            </a:r>
            <a:r>
              <a:rPr dirty="0" err="1"/>
              <a:t>питательных</a:t>
            </a:r>
            <a:r>
              <a:rPr dirty="0"/>
              <a:t> </a:t>
            </a:r>
            <a:r>
              <a:rPr dirty="0" err="1"/>
              <a:t>веществ</a:t>
            </a:r>
            <a:endParaRPr dirty="0"/>
          </a:p>
        </p:txBody>
      </p:sp>
      <p:sp>
        <p:nvSpPr>
          <p:cNvPr id="398" name="Shape 398"/>
          <p:cNvSpPr/>
          <p:nvPr/>
        </p:nvSpPr>
        <p:spPr>
          <a:xfrm>
            <a:off x="11369375" y="8671840"/>
            <a:ext cx="8724901" cy="391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spcBef>
                <a:spcPts val="0"/>
              </a:spcBef>
              <a:defRPr sz="22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80%</a:t>
            </a:r>
          </a:p>
        </p:txBody>
      </p:sp>
      <p:sp>
        <p:nvSpPr>
          <p:cNvPr id="399" name="Shape 399"/>
          <p:cNvSpPr/>
          <p:nvPr/>
        </p:nvSpPr>
        <p:spPr>
          <a:xfrm>
            <a:off x="18313400" y="9255517"/>
            <a:ext cx="5181600" cy="2246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людей</a:t>
            </a:r>
            <a:r>
              <a:rPr dirty="0"/>
              <a:t> </a:t>
            </a:r>
            <a:r>
              <a:rPr lang="ru-RU" dirty="0"/>
              <a:t>регулярно </a:t>
            </a:r>
            <a:r>
              <a:rPr dirty="0" err="1"/>
              <a:t>испытывают</a:t>
            </a:r>
            <a:r>
              <a:rPr dirty="0"/>
              <a:t> </a:t>
            </a:r>
            <a:r>
              <a:rPr dirty="0" err="1"/>
              <a:t>стресс</a:t>
            </a:r>
            <a:endParaRPr dirty="0"/>
          </a:p>
        </p:txBody>
      </p:sp>
      <p:sp>
        <p:nvSpPr>
          <p:cNvPr id="400" name="Shape 400"/>
          <p:cNvSpPr/>
          <p:nvPr/>
        </p:nvSpPr>
        <p:spPr>
          <a:xfrm>
            <a:off x="1202643" y="4153229"/>
            <a:ext cx="10299701" cy="533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0000"/>
              </a:lnSpc>
              <a:spcBef>
                <a:spcPts val="160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Большинство людей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подвержены влиянию этих факторов</a:t>
            </a:r>
          </a:p>
        </p:txBody>
      </p:sp>
      <p:pic>
        <p:nvPicPr>
          <p:cNvPr id="401" name="image26.png" descr="shutterstock_788779933 [преобразованный]-02.pn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868590" y="9038814"/>
            <a:ext cx="5202510" cy="667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27.png" descr="shutterstock_788779933 [преобразованный]-11.png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3882001" flipH="1">
            <a:off x="-453004" y="-2118830"/>
            <a:ext cx="6289588" cy="6195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28.png" descr="shutterstock_788779933 [преобразованный]-09.png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8775700" y="11582400"/>
            <a:ext cx="2743200" cy="570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3.png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-25400" y="20182"/>
            <a:ext cx="24434800" cy="138176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-25400" y="-30619"/>
            <a:ext cx="11638172" cy="13817602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xfrm>
            <a:off x="894698" y="805732"/>
            <a:ext cx="10511347" cy="39239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FFFFFF"/>
                </a:solidFill>
              </a:defRPr>
            </a:pPr>
            <a:r>
              <a:rPr dirty="0" err="1"/>
              <a:t>Риск</a:t>
            </a:r>
            <a:r>
              <a:rPr dirty="0"/>
              <a:t> </a:t>
            </a:r>
            <a:r>
              <a:rPr dirty="0" err="1"/>
              <a:t>заболеть</a:t>
            </a:r>
            <a:r>
              <a:rPr dirty="0"/>
              <a:t> </a:t>
            </a:r>
          </a:p>
          <a:p>
            <a:pPr>
              <a:lnSpc>
                <a:spcPct val="90000"/>
              </a:lnSpc>
              <a:defRPr sz="10000" b="1">
                <a:solidFill>
                  <a:srgbClr val="FFFFFF"/>
                </a:solidFill>
              </a:defRPr>
            </a:pPr>
            <a:r>
              <a:rPr dirty="0" err="1"/>
              <a:t>увеличива</a:t>
            </a:r>
            <a:r>
              <a:rPr lang="ru-RU" dirty="0" err="1"/>
              <a:t>ется</a:t>
            </a:r>
            <a:endParaRPr dirty="0"/>
          </a:p>
        </p:txBody>
      </p:sp>
      <p:sp>
        <p:nvSpPr>
          <p:cNvPr id="409" name="Shape 409"/>
          <p:cNvSpPr/>
          <p:nvPr/>
        </p:nvSpPr>
        <p:spPr>
          <a:xfrm>
            <a:off x="15926899" y="1599276"/>
            <a:ext cx="5954823" cy="1259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поездки в общественном транспорте</a:t>
            </a:r>
          </a:p>
        </p:txBody>
      </p:sp>
      <p:sp>
        <p:nvSpPr>
          <p:cNvPr id="410" name="Shape 410"/>
          <p:cNvSpPr/>
          <p:nvPr/>
        </p:nvSpPr>
        <p:spPr>
          <a:xfrm>
            <a:off x="16000950" y="4526231"/>
            <a:ext cx="7017456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контакт с заражённым человеком или животным</a:t>
            </a:r>
          </a:p>
        </p:txBody>
      </p:sp>
      <p:sp>
        <p:nvSpPr>
          <p:cNvPr id="411" name="Shape 411"/>
          <p:cNvSpPr/>
          <p:nvPr/>
        </p:nvSpPr>
        <p:spPr>
          <a:xfrm>
            <a:off x="15994566" y="7365175"/>
            <a:ext cx="5819489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повреждения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 </a:t>
            </a:r>
          </a:p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слизист</a:t>
            </a:r>
            <a:r>
              <a:rPr lang="ru-RU" dirty="0" err="1"/>
              <a:t>ых</a:t>
            </a:r>
            <a:endParaRPr dirty="0"/>
          </a:p>
        </p:txBody>
      </p:sp>
      <p:sp>
        <p:nvSpPr>
          <p:cNvPr id="412" name="Shape 412"/>
          <p:cNvSpPr/>
          <p:nvPr/>
        </p:nvSpPr>
        <p:spPr>
          <a:xfrm>
            <a:off x="16032071" y="10533995"/>
            <a:ext cx="4901713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10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несоблюдение гигиены</a:t>
            </a:r>
          </a:p>
        </p:txBody>
      </p:sp>
      <p:grpSp>
        <p:nvGrpSpPr>
          <p:cNvPr id="421" name="Group 421"/>
          <p:cNvGrpSpPr/>
          <p:nvPr/>
        </p:nvGrpSpPr>
        <p:grpSpPr>
          <a:xfrm>
            <a:off x="13208451" y="1423465"/>
            <a:ext cx="2162772" cy="10746284"/>
            <a:chOff x="-1" y="0"/>
            <a:chExt cx="2162771" cy="10746283"/>
          </a:xfrm>
        </p:grpSpPr>
        <p:sp>
          <p:nvSpPr>
            <p:cNvPr id="413" name="Shape 413"/>
            <p:cNvSpPr/>
            <p:nvPr/>
          </p:nvSpPr>
          <p:spPr>
            <a:xfrm>
              <a:off x="-2" y="-1"/>
              <a:ext cx="2162772" cy="216276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-1" y="2861171"/>
              <a:ext cx="2162771" cy="216276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-1" y="5722343"/>
              <a:ext cx="2162771" cy="216276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-1" y="8583514"/>
              <a:ext cx="2162771" cy="216276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17" name="image29.png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404" y="8802410"/>
              <a:ext cx="1531448" cy="1630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image30.png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57" y="6090710"/>
              <a:ext cx="1314741" cy="1402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image31.png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44" y="3226742"/>
              <a:ext cx="1760388" cy="1431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image32.png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256" y="295197"/>
              <a:ext cx="1270255" cy="1572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2" name="image33.png" descr="Image"/>
          <p:cNvPicPr>
            <a:picLocks noChangeAspect="1"/>
          </p:cNvPicPr>
          <p:nvPr/>
        </p:nvPicPr>
        <p:blipFill>
          <a:blip r:embed="rId6">
            <a:alphaModFix amt="70818"/>
          </a:blip>
          <a:stretch>
            <a:fillRect/>
          </a:stretch>
        </p:blipFill>
        <p:spPr>
          <a:xfrm>
            <a:off x="-452056" y="4582574"/>
            <a:ext cx="8801552" cy="7264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2.png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6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1008759" y="873340"/>
            <a:ext cx="22374402" cy="359971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t>И особенно возрастает </a:t>
            </a:r>
          </a:p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t>в сезон простуд</a:t>
            </a:r>
          </a:p>
        </p:txBody>
      </p:sp>
      <p:sp>
        <p:nvSpPr>
          <p:cNvPr id="428" name="Shape 428"/>
          <p:cNvSpPr/>
          <p:nvPr/>
        </p:nvSpPr>
        <p:spPr>
          <a:xfrm>
            <a:off x="998339" y="9722346"/>
            <a:ext cx="8016524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сухой воздух сушит кожу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слизистые, снижая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их барьерную функцию</a:t>
            </a:r>
          </a:p>
        </p:txBody>
      </p:sp>
      <p:sp>
        <p:nvSpPr>
          <p:cNvPr id="429" name="Shape 429"/>
          <p:cNvSpPr/>
          <p:nvPr/>
        </p:nvSpPr>
        <p:spPr>
          <a:xfrm>
            <a:off x="17298432" y="9737128"/>
            <a:ext cx="6328836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дефицит витамина D из-за низкой солнечной активности также ослабляет иммунитет</a:t>
            </a:r>
          </a:p>
        </p:txBody>
      </p:sp>
      <p:sp>
        <p:nvSpPr>
          <p:cNvPr id="430" name="Shape 430"/>
          <p:cNvSpPr/>
          <p:nvPr/>
        </p:nvSpPr>
        <p:spPr>
          <a:xfrm>
            <a:off x="8149273" y="9726621"/>
            <a:ext cx="9327865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 низкой влажности вирусы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 оседают, а остаются в воздухе 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подвешенном состоянии</a:t>
            </a:r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xfrm>
            <a:off x="1000838" y="4192990"/>
            <a:ext cx="16473801" cy="27103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3800">
                <a:solidFill>
                  <a:srgbClr val="5E5E5E"/>
                </a:solidFill>
              </a:defRPr>
            </a:lvl1pPr>
          </a:lstStyle>
          <a:p>
            <a:r>
              <a:t>Зимой и в переходные сезоны вирусы наиболее активны, поэтому иммунитету нужна дополнительная поддержка.</a:t>
            </a:r>
          </a:p>
        </p:txBody>
      </p:sp>
      <p:grpSp>
        <p:nvGrpSpPr>
          <p:cNvPr id="434" name="Group 434"/>
          <p:cNvGrpSpPr/>
          <p:nvPr/>
        </p:nvGrpSpPr>
        <p:grpSpPr>
          <a:xfrm>
            <a:off x="3530482" y="6910216"/>
            <a:ext cx="2680877" cy="2680880"/>
            <a:chOff x="0" y="0"/>
            <a:chExt cx="2680876" cy="2680879"/>
          </a:xfrm>
        </p:grpSpPr>
        <p:sp>
          <p:nvSpPr>
            <p:cNvPr id="432" name="Shape 432"/>
            <p:cNvSpPr/>
            <p:nvPr/>
          </p:nvSpPr>
          <p:spPr>
            <a:xfrm>
              <a:off x="-1" y="-1"/>
              <a:ext cx="2680877" cy="268088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33" name="image34.png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536" y="529887"/>
              <a:ext cx="1680003" cy="1722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7" name="Group 437"/>
          <p:cNvGrpSpPr/>
          <p:nvPr/>
        </p:nvGrpSpPr>
        <p:grpSpPr>
          <a:xfrm>
            <a:off x="11503217" y="6915937"/>
            <a:ext cx="2680877" cy="2680881"/>
            <a:chOff x="0" y="0"/>
            <a:chExt cx="2680876" cy="2680879"/>
          </a:xfrm>
        </p:grpSpPr>
        <p:sp>
          <p:nvSpPr>
            <p:cNvPr id="435" name="Shape 435"/>
            <p:cNvSpPr/>
            <p:nvPr/>
          </p:nvSpPr>
          <p:spPr>
            <a:xfrm>
              <a:off x="-1" y="-1"/>
              <a:ext cx="2680877" cy="268088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36" name="image35.png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593" y="577305"/>
              <a:ext cx="1480892" cy="157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0" name="Group 440"/>
          <p:cNvGrpSpPr/>
          <p:nvPr/>
        </p:nvGrpSpPr>
        <p:grpSpPr>
          <a:xfrm>
            <a:off x="19122411" y="6904496"/>
            <a:ext cx="2680881" cy="2680881"/>
            <a:chOff x="0" y="0"/>
            <a:chExt cx="2680879" cy="2680879"/>
          </a:xfrm>
        </p:grpSpPr>
        <p:sp>
          <p:nvSpPr>
            <p:cNvPr id="438" name="Shape 438"/>
            <p:cNvSpPr/>
            <p:nvPr/>
          </p:nvSpPr>
          <p:spPr>
            <a:xfrm>
              <a:off x="-1" y="-1"/>
              <a:ext cx="2680881" cy="268088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39" name="image36.png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056" y="407643"/>
              <a:ext cx="1870165" cy="1870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roup 446"/>
          <p:cNvGrpSpPr/>
          <p:nvPr/>
        </p:nvGrpSpPr>
        <p:grpSpPr>
          <a:xfrm>
            <a:off x="-1447800" y="-932508"/>
            <a:ext cx="26421184" cy="15225416"/>
            <a:chOff x="0" y="0"/>
            <a:chExt cx="26421183" cy="15225414"/>
          </a:xfrm>
        </p:grpSpPr>
        <p:sp>
          <p:nvSpPr>
            <p:cNvPr id="444" name="Shape 444"/>
            <p:cNvSpPr/>
            <p:nvPr/>
          </p:nvSpPr>
          <p:spPr>
            <a:xfrm>
              <a:off x="23688597" y="0"/>
              <a:ext cx="2732587" cy="15225415"/>
            </a:xfrm>
            <a:prstGeom prst="rect">
              <a:avLst/>
            </a:prstGeom>
            <a:solidFill>
              <a:srgbClr val="3655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45" name="image37.jpeg" descr="fina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2507"/>
              <a:ext cx="24384000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10578445" y="6686098"/>
            <a:ext cx="13028686" cy="392962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defRPr sz="4000" b="1">
                <a:solidFill>
                  <a:srgbClr val="FFFFFF"/>
                </a:solidFill>
              </a:defRPr>
            </a:pPr>
            <a:r>
              <a:rPr dirty="0" err="1"/>
              <a:t>фитоконцентрат</a:t>
            </a:r>
            <a:r>
              <a:rPr dirty="0"/>
              <a:t> </a:t>
            </a:r>
            <a:r>
              <a:rPr dirty="0" err="1"/>
              <a:t>ценных</a:t>
            </a:r>
            <a:r>
              <a:rPr dirty="0"/>
              <a:t> </a:t>
            </a:r>
            <a:r>
              <a:rPr dirty="0" err="1"/>
              <a:t>растительных</a:t>
            </a:r>
            <a:endParaRPr dirty="0"/>
          </a:p>
          <a:p>
            <a:pPr>
              <a:lnSpc>
                <a:spcPct val="110000"/>
              </a:lnSpc>
              <a:defRPr sz="4000" b="1">
                <a:solidFill>
                  <a:srgbClr val="FFFFFF"/>
                </a:solidFill>
              </a:defRPr>
            </a:pPr>
            <a:r>
              <a:rPr dirty="0" err="1"/>
              <a:t>компонентов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lang="ru-RU" dirty="0"/>
              <a:t>укрепления</a:t>
            </a:r>
            <a:r>
              <a:rPr dirty="0"/>
              <a:t> </a:t>
            </a:r>
            <a:r>
              <a:rPr dirty="0" err="1"/>
              <a:t>защитных</a:t>
            </a:r>
            <a:r>
              <a:rPr dirty="0"/>
              <a:t> </a:t>
            </a:r>
          </a:p>
          <a:p>
            <a:pPr>
              <a:lnSpc>
                <a:spcPct val="110000"/>
              </a:lnSpc>
              <a:defRPr sz="4000" b="1">
                <a:solidFill>
                  <a:srgbClr val="FFFFFF"/>
                </a:solidFill>
              </a:defRPr>
            </a:pPr>
            <a:r>
              <a:rPr dirty="0" err="1"/>
              <a:t>сил</a:t>
            </a:r>
            <a:r>
              <a:rPr dirty="0"/>
              <a:t> </a:t>
            </a:r>
            <a:r>
              <a:rPr dirty="0" err="1"/>
              <a:t>организма</a:t>
            </a:r>
            <a:endParaRPr dirty="0"/>
          </a:p>
        </p:txBody>
      </p:sp>
      <p:sp>
        <p:nvSpPr>
          <p:cNvPr id="448" name="Shape 448"/>
          <p:cNvSpPr/>
          <p:nvPr/>
        </p:nvSpPr>
        <p:spPr>
          <a:xfrm>
            <a:off x="10578446" y="3875532"/>
            <a:ext cx="15668148" cy="216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b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11800" b="1" spc="185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PHYTOVIRON</a:t>
            </a:r>
          </a:p>
        </p:txBody>
      </p:sp>
      <p:pic>
        <p:nvPicPr>
          <p:cNvPr id="449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1059" y="12452711"/>
            <a:ext cx="2242950" cy="392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95947" y="1488"/>
            <a:ext cx="24523706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54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ctrTitle"/>
          </p:nvPr>
        </p:nvSpPr>
        <p:spPr>
          <a:xfrm>
            <a:off x="872443" y="647652"/>
            <a:ext cx="19431002" cy="3695705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438400">
              <a:lnSpc>
                <a:spcPct val="90000"/>
              </a:lnSpc>
              <a:defRPr sz="10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Фитовирон активирует</a:t>
            </a:r>
            <a:r>
              <a:rPr sz="12000"/>
              <a:t> </a:t>
            </a:r>
          </a:p>
          <a:p>
            <a:pPr defTabSz="2438400">
              <a:lnSpc>
                <a:spcPct val="90000"/>
              </a:lnSpc>
              <a:defRPr sz="8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все уровни иммунной защиты</a:t>
            </a:r>
          </a:p>
        </p:txBody>
      </p:sp>
      <p:sp>
        <p:nvSpPr>
          <p:cNvPr id="456" name="Shape 456"/>
          <p:cNvSpPr/>
          <p:nvPr/>
        </p:nvSpPr>
        <p:spPr>
          <a:xfrm>
            <a:off x="1359713" y="4286228"/>
            <a:ext cx="5689605" cy="6850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0000">
                <a:solidFill>
                  <a:srgbClr val="EDDCCE">
                    <a:alpha val="50000"/>
                  </a:srgbClr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7" name="Shape 457"/>
          <p:cNvSpPr/>
          <p:nvPr/>
        </p:nvSpPr>
        <p:spPr>
          <a:xfrm>
            <a:off x="16721666" y="4264862"/>
            <a:ext cx="4343403" cy="6850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0000">
                <a:solidFill>
                  <a:srgbClr val="EDDCCE">
                    <a:alpha val="50000"/>
                  </a:srgbClr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8" name="Shape 458"/>
          <p:cNvSpPr/>
          <p:nvPr/>
        </p:nvSpPr>
        <p:spPr>
          <a:xfrm>
            <a:off x="2078656" y="9698359"/>
            <a:ext cx="5867404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Ускоряет регенерацию кожи, поддерживая её барьерную функцию </a:t>
            </a:r>
          </a:p>
        </p:txBody>
      </p:sp>
      <p:sp>
        <p:nvSpPr>
          <p:cNvPr id="459" name="Shape 459"/>
          <p:cNvSpPr/>
          <p:nvPr/>
        </p:nvSpPr>
        <p:spPr>
          <a:xfrm>
            <a:off x="17217998" y="9700440"/>
            <a:ext cx="6328836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Активирует синтез </a:t>
            </a:r>
          </a:p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антител</a:t>
            </a:r>
          </a:p>
        </p:txBody>
      </p:sp>
      <p:pic>
        <p:nvPicPr>
          <p:cNvPr id="460" name="image38.png" descr="shutterstock_788779933 [преобразованный]-07.png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3891973" y="8831447"/>
            <a:ext cx="6223002" cy="899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39.png" descr="shutterstock_788779933 [преобразованный]-10.png"/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 rot="14256000">
            <a:off x="20751635" y="-2306617"/>
            <a:ext cx="6502402" cy="7722987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8837703" y="4201362"/>
            <a:ext cx="6362703" cy="6850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0000">
                <a:solidFill>
                  <a:srgbClr val="EDDCCE">
                    <a:alpha val="50000"/>
                  </a:srgbClr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3" name="Shape 463"/>
          <p:cNvSpPr/>
          <p:nvPr/>
        </p:nvSpPr>
        <p:spPr>
          <a:xfrm>
            <a:off x="9203827" y="9639134"/>
            <a:ext cx="7416804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/>
          </a:bodyPr>
          <a:lstStyle/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</a:t>
            </a:r>
            <a:r>
              <a:rPr lang="ru-RU" dirty="0" err="1"/>
              <a:t>репятствует</a:t>
            </a:r>
            <a:r>
              <a:rPr lang="ru-RU" dirty="0"/>
              <a:t> проникновению патогенов</a:t>
            </a:r>
            <a:r>
              <a:rPr dirty="0"/>
              <a:t> </a:t>
            </a:r>
          </a:p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выработке</a:t>
            </a:r>
            <a:r>
              <a:rPr dirty="0"/>
              <a:t> </a:t>
            </a:r>
            <a:r>
              <a:rPr dirty="0" err="1"/>
              <a:t>интерферона</a:t>
            </a:r>
            <a:endParaRPr dirty="0"/>
          </a:p>
        </p:txBody>
      </p:sp>
      <p:pic>
        <p:nvPicPr>
          <p:cNvPr id="464" name="image40.png" descr="Image"/>
          <p:cNvPicPr>
            <a:picLocks noChangeAspect="1"/>
          </p:cNvPicPr>
          <p:nvPr/>
        </p:nvPicPr>
        <p:blipFill>
          <a:blip r:embed="rId6">
            <a:alphaModFix amt="42160"/>
          </a:blip>
          <a:stretch>
            <a:fillRect/>
          </a:stretch>
        </p:blipFill>
        <p:spPr>
          <a:xfrm>
            <a:off x="11711554" y="6072811"/>
            <a:ext cx="2799206" cy="33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41.png" descr="Image"/>
          <p:cNvPicPr>
            <a:picLocks noChangeAspect="1"/>
          </p:cNvPicPr>
          <p:nvPr/>
        </p:nvPicPr>
        <p:blipFill>
          <a:blip r:embed="rId7">
            <a:alphaModFix amt="46177"/>
          </a:blip>
          <a:stretch>
            <a:fillRect/>
          </a:stretch>
        </p:blipFill>
        <p:spPr>
          <a:xfrm>
            <a:off x="3537734" y="6133530"/>
            <a:ext cx="3282373" cy="322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42.png" descr="Image"/>
          <p:cNvPicPr>
            <a:picLocks noChangeAspect="1"/>
          </p:cNvPicPr>
          <p:nvPr/>
        </p:nvPicPr>
        <p:blipFill>
          <a:blip r:embed="rId8">
            <a:alphaModFix amt="44647"/>
          </a:blip>
          <a:stretch>
            <a:fillRect/>
          </a:stretch>
        </p:blipFill>
        <p:spPr>
          <a:xfrm>
            <a:off x="19723253" y="6743732"/>
            <a:ext cx="2799205" cy="2799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age43.jpeg" descr="ba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966664" y="957521"/>
            <a:ext cx="21102720" cy="168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spcBef>
                <a:spcPts val="0"/>
              </a:spcBef>
              <a:defRPr sz="8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Фитовирон — иммунобустер</a:t>
            </a:r>
          </a:p>
        </p:txBody>
      </p:sp>
      <p:pic>
        <p:nvPicPr>
          <p:cNvPr id="472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812918" y="3680650"/>
            <a:ext cx="13622353" cy="628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marL="774700" indent="-660400" defTabSz="2438400">
              <a:spcBef>
                <a:spcPts val="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Активирует</a:t>
            </a:r>
            <a:r>
              <a:rPr dirty="0"/>
              <a:t> </a:t>
            </a:r>
            <a:r>
              <a:rPr dirty="0" err="1"/>
              <a:t>защитные</a:t>
            </a:r>
            <a:r>
              <a:rPr dirty="0"/>
              <a:t> </a:t>
            </a:r>
            <a:r>
              <a:rPr dirty="0" err="1"/>
              <a:t>силы</a:t>
            </a:r>
            <a:r>
              <a:rPr dirty="0"/>
              <a:t> </a:t>
            </a:r>
            <a:r>
              <a:rPr dirty="0" err="1"/>
              <a:t>организма</a:t>
            </a:r>
            <a:endParaRPr dirty="0"/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Способствует</a:t>
            </a:r>
            <a:r>
              <a:rPr dirty="0"/>
              <a:t> </a:t>
            </a:r>
            <a:r>
              <a:rPr dirty="0" err="1"/>
              <a:t>укреплению</a:t>
            </a:r>
            <a:r>
              <a:rPr dirty="0"/>
              <a:t> </a:t>
            </a:r>
            <a:r>
              <a:rPr dirty="0" err="1"/>
              <a:t>неспецифического</a:t>
            </a:r>
            <a:r>
              <a:rPr dirty="0"/>
              <a:t> (</a:t>
            </a:r>
            <a:r>
              <a:rPr dirty="0" err="1"/>
              <a:t>врожденного</a:t>
            </a:r>
            <a:r>
              <a:rPr dirty="0"/>
              <a:t>) и </a:t>
            </a:r>
            <a:r>
              <a:rPr dirty="0" err="1"/>
              <a:t>специфического</a:t>
            </a:r>
            <a:r>
              <a:rPr dirty="0"/>
              <a:t> (</a:t>
            </a:r>
            <a:r>
              <a:rPr dirty="0" err="1"/>
              <a:t>приобретенного</a:t>
            </a:r>
            <a:r>
              <a:rPr dirty="0"/>
              <a:t>) </a:t>
            </a:r>
            <a:r>
              <a:rPr dirty="0" err="1"/>
              <a:t>иммунитета</a:t>
            </a:r>
            <a:endParaRPr dirty="0"/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Помогает</a:t>
            </a:r>
            <a:r>
              <a:rPr dirty="0"/>
              <a:t> </a:t>
            </a:r>
            <a:r>
              <a:rPr dirty="0" err="1"/>
              <a:t>облегчению</a:t>
            </a:r>
            <a:r>
              <a:rPr dirty="0"/>
              <a:t> </a:t>
            </a:r>
            <a:r>
              <a:rPr dirty="0" err="1"/>
              <a:t>симптомов</a:t>
            </a:r>
            <a:r>
              <a:rPr dirty="0"/>
              <a:t>, </a:t>
            </a:r>
            <a:r>
              <a:rPr dirty="0" err="1"/>
              <a:t>сокращению</a:t>
            </a:r>
            <a:r>
              <a:rPr dirty="0"/>
              <a:t> </a:t>
            </a:r>
            <a:r>
              <a:rPr lang="ru-RU" dirty="0"/>
              <a:t>продолжительности</a:t>
            </a:r>
            <a:r>
              <a:rPr dirty="0"/>
              <a:t> </a:t>
            </a:r>
            <a:r>
              <a:rPr dirty="0" err="1"/>
              <a:t>заболевания</a:t>
            </a:r>
            <a:r>
              <a:rPr dirty="0"/>
              <a:t>, </a:t>
            </a:r>
            <a:r>
              <a:rPr dirty="0" err="1"/>
              <a:t>снижению</a:t>
            </a:r>
            <a:r>
              <a:rPr dirty="0"/>
              <a:t> </a:t>
            </a:r>
            <a:r>
              <a:rPr dirty="0" err="1"/>
              <a:t>вероятности</a:t>
            </a:r>
            <a:r>
              <a:rPr dirty="0"/>
              <a:t> </a:t>
            </a:r>
            <a:r>
              <a:rPr dirty="0" err="1"/>
              <a:t>осложнений</a:t>
            </a:r>
            <a:endParaRPr dirty="0"/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Повышает</a:t>
            </a:r>
            <a:r>
              <a:rPr dirty="0"/>
              <a:t> </a:t>
            </a:r>
            <a:r>
              <a:rPr dirty="0" err="1"/>
              <a:t>адаптивные</a:t>
            </a:r>
            <a:r>
              <a:rPr dirty="0"/>
              <a:t> </a:t>
            </a:r>
            <a:r>
              <a:rPr dirty="0" err="1"/>
              <a:t>возможности</a:t>
            </a:r>
            <a:r>
              <a:rPr dirty="0"/>
              <a:t> </a:t>
            </a:r>
            <a:r>
              <a:rPr dirty="0" err="1"/>
              <a:t>организма</a:t>
            </a:r>
            <a:endParaRPr dirty="0"/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Ускоряет</a:t>
            </a:r>
            <a:r>
              <a:rPr dirty="0"/>
              <a:t> </a:t>
            </a:r>
            <a:r>
              <a:rPr dirty="0" err="1"/>
              <a:t>восстановительные</a:t>
            </a:r>
            <a:r>
              <a:rPr dirty="0"/>
              <a:t> </a:t>
            </a:r>
            <a:r>
              <a:rPr dirty="0" err="1"/>
              <a:t>процессы</a:t>
            </a:r>
            <a:endParaRPr dirty="0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-25400" y="-50800"/>
            <a:ext cx="12941962" cy="11184171"/>
          </a:xfrm>
          <a:prstGeom prst="rect">
            <a:avLst/>
          </a:prstGeom>
          <a:solidFill>
            <a:srgbClr val="EDDBC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89A79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11135130" y="4017021"/>
            <a:ext cx="12941965" cy="3669013"/>
          </a:xfrm>
          <a:prstGeom prst="rect">
            <a:avLst/>
          </a:prstGeom>
        </p:spPr>
        <p:txBody>
          <a:bodyPr/>
          <a:lstStyle/>
          <a:p>
            <a:pPr>
              <a:defRPr sz="9000" b="1">
                <a:solidFill>
                  <a:srgbClr val="3D5751"/>
                </a:solidFill>
              </a:defRPr>
            </a:pPr>
            <a:r>
              <a:t>Продукт</a:t>
            </a:r>
          </a:p>
          <a:p>
            <a:pPr>
              <a:defRPr sz="9000" b="1">
                <a:solidFill>
                  <a:srgbClr val="3D5751"/>
                </a:solidFill>
              </a:defRPr>
            </a:pPr>
            <a:r>
              <a:t>от доктора Душека </a:t>
            </a:r>
          </a:p>
        </p:txBody>
      </p:sp>
      <p:pic>
        <p:nvPicPr>
          <p:cNvPr id="480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44.jpeg" descr="C0141.MP4.06_18_14_20.Still001.jpg"/>
          <p:cNvPicPr>
            <a:picLocks noChangeAspect="1"/>
          </p:cNvPicPr>
          <p:nvPr/>
        </p:nvPicPr>
        <p:blipFill>
          <a:blip r:embed="rId4"/>
          <a:srcRect l="32115" r="8845"/>
          <a:stretch>
            <a:fillRect/>
          </a:stretch>
        </p:blipFill>
        <p:spPr>
          <a:xfrm>
            <a:off x="1210381" y="2858192"/>
            <a:ext cx="9266918" cy="882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45.png" descr="Image"/>
          <p:cNvPicPr>
            <a:picLocks noChangeAspect="1"/>
          </p:cNvPicPr>
          <p:nvPr/>
        </p:nvPicPr>
        <p:blipFill>
          <a:blip r:embed="rId5">
            <a:alphaModFix amt="10323"/>
          </a:blip>
          <a:stretch>
            <a:fillRect/>
          </a:stretch>
        </p:blipFill>
        <p:spPr>
          <a:xfrm rot="20910798" flipH="1">
            <a:off x="16753732" y="251440"/>
            <a:ext cx="7854452" cy="18794312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>
            <a:spLocks noGrp="1"/>
          </p:cNvSpPr>
          <p:nvPr>
            <p:ph type="body" sz="quarter" idx="1"/>
          </p:nvPr>
        </p:nvSpPr>
        <p:spPr>
          <a:xfrm>
            <a:off x="11153486" y="7472633"/>
            <a:ext cx="12268204" cy="516268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00"/>
            </a:pPr>
            <a:r>
              <a:rPr dirty="0" err="1"/>
              <a:t>Нильс</a:t>
            </a:r>
            <a:r>
              <a:rPr dirty="0"/>
              <a:t> </a:t>
            </a:r>
            <a:r>
              <a:rPr dirty="0" err="1"/>
              <a:t>Душек</a:t>
            </a:r>
            <a:r>
              <a:rPr dirty="0"/>
              <a:t> — </a:t>
            </a:r>
            <a:r>
              <a:rPr dirty="0" err="1"/>
              <a:t>создатель</a:t>
            </a:r>
            <a:r>
              <a:rPr dirty="0"/>
              <a:t> </a:t>
            </a:r>
            <a:r>
              <a:rPr dirty="0" err="1"/>
              <a:t>легендарного</a:t>
            </a:r>
            <a:r>
              <a:rPr dirty="0"/>
              <a:t> </a:t>
            </a:r>
            <a:r>
              <a:rPr dirty="0" err="1"/>
              <a:t>комплекса</a:t>
            </a:r>
            <a:r>
              <a:rPr dirty="0"/>
              <a:t> </a:t>
            </a:r>
            <a:endParaRPr spc="150" dirty="0"/>
          </a:p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00"/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здоровья</a:t>
            </a:r>
            <a:r>
              <a:rPr dirty="0"/>
              <a:t> </a:t>
            </a:r>
            <a:r>
              <a:rPr dirty="0" err="1"/>
              <a:t>суставов</a:t>
            </a:r>
            <a:r>
              <a:rPr dirty="0"/>
              <a:t> — </a:t>
            </a:r>
            <a:r>
              <a:rPr dirty="0" err="1"/>
              <a:t>Би-Лурон</a:t>
            </a:r>
            <a:r>
              <a:rPr dirty="0"/>
              <a:t>.</a:t>
            </a:r>
            <a:endParaRPr spc="150" dirty="0"/>
          </a:p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50"/>
            </a:pPr>
            <a:endParaRPr spc="150" dirty="0"/>
          </a:p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00"/>
            </a:pPr>
            <a:r>
              <a:rPr dirty="0" err="1"/>
              <a:t>Ему</a:t>
            </a:r>
            <a:r>
              <a:rPr dirty="0"/>
              <a:t> </a:t>
            </a:r>
            <a:r>
              <a:rPr dirty="0" err="1"/>
              <a:t>понадобилось</a:t>
            </a:r>
            <a:r>
              <a:rPr dirty="0"/>
              <a:t> 15 </a:t>
            </a:r>
            <a:r>
              <a:rPr dirty="0" err="1"/>
              <a:t>лет</a:t>
            </a:r>
            <a:r>
              <a:rPr dirty="0"/>
              <a:t> </a:t>
            </a:r>
            <a:r>
              <a:rPr dirty="0" err="1"/>
              <a:t>исследований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создать</a:t>
            </a:r>
            <a:r>
              <a:rPr dirty="0"/>
              <a:t> </a:t>
            </a:r>
            <a:r>
              <a:rPr dirty="0" err="1"/>
              <a:t>эффективную</a:t>
            </a:r>
            <a:r>
              <a:rPr dirty="0"/>
              <a:t> </a:t>
            </a:r>
            <a:r>
              <a:rPr dirty="0" err="1"/>
              <a:t>формулу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lang="ru-RU" dirty="0"/>
              <a:t>укрепления иммунитета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-69853" y="-1"/>
            <a:ext cx="24523706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4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022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93487" y="4235494"/>
            <a:ext cx="11137903" cy="4789494"/>
          </a:xfrm>
          <a:prstGeom prst="rect">
            <a:avLst/>
          </a:prstGeom>
        </p:spPr>
        <p:txBody>
          <a:bodyPr/>
          <a:lstStyle/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t>Мы постоянно сталкиваемся </a:t>
            </a:r>
            <a:endParaRPr sz="360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t>со множеством разнообразных </a:t>
            </a:r>
            <a:endParaRPr sz="360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t>микроорганизмов. Они есть везде: </a:t>
            </a:r>
            <a:endParaRPr sz="360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t>в воздухе, в почве, в воде, </a:t>
            </a:r>
            <a:endParaRPr sz="360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t>в организме человека и животных, </a:t>
            </a:r>
            <a:endParaRPr sz="360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t>на всех поверхностях и предметах, </a:t>
            </a:r>
            <a:endParaRPr sz="360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t>окружающих нас. </a:t>
            </a:r>
          </a:p>
        </p:txBody>
      </p:sp>
      <p:sp>
        <p:nvSpPr>
          <p:cNvPr id="186" name="Shape 186"/>
          <p:cNvSpPr/>
          <p:nvPr/>
        </p:nvSpPr>
        <p:spPr>
          <a:xfrm>
            <a:off x="920098" y="839599"/>
            <a:ext cx="14050073" cy="281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81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Невидимый мир </a:t>
            </a:r>
          </a:p>
          <a:p>
            <a:pPr defTabSz="2438400">
              <a:lnSpc>
                <a:spcPct val="81000"/>
              </a:lnSpc>
              <a:spcBef>
                <a:spcPts val="0"/>
              </a:spcBef>
              <a:defRPr sz="8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вокруг нас</a:t>
            </a:r>
          </a:p>
        </p:txBody>
      </p:sp>
      <p:sp>
        <p:nvSpPr>
          <p:cNvPr id="187" name="Shape 187"/>
          <p:cNvSpPr/>
          <p:nvPr/>
        </p:nvSpPr>
        <p:spPr>
          <a:xfrm>
            <a:off x="11399856" y="8016295"/>
            <a:ext cx="3530604" cy="98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500" b="1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бактерии</a:t>
            </a:r>
          </a:p>
        </p:txBody>
      </p:sp>
      <p:pic>
        <p:nvPicPr>
          <p:cNvPr id="188" name="image4.png" descr="2 sld-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4177" y="5919846"/>
            <a:ext cx="4142677" cy="310514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1840601" y="11301269"/>
            <a:ext cx="3340103" cy="98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500" b="1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грибы</a:t>
            </a:r>
          </a:p>
        </p:txBody>
      </p:sp>
      <p:pic>
        <p:nvPicPr>
          <p:cNvPr id="190" name="image5.png" descr="2 sld-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5930" y="9536400"/>
            <a:ext cx="2682708" cy="3257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6.png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7161" y="990600"/>
            <a:ext cx="446528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7.png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5370" y="1223566"/>
            <a:ext cx="7811660" cy="1119571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11304109" y="4234638"/>
            <a:ext cx="2997203" cy="981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3500" b="1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вирусы</a:t>
            </a:r>
          </a:p>
        </p:txBody>
      </p:sp>
      <p:pic>
        <p:nvPicPr>
          <p:cNvPr id="194" name="image8.png" descr="2 sld-0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8671" y="2552052"/>
            <a:ext cx="4051303" cy="2440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46.jpeg" descr="back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4124" y="12452711"/>
            <a:ext cx="2242950" cy="392978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/>
          <p:nvPr/>
        </p:nvSpPr>
        <p:spPr>
          <a:xfrm>
            <a:off x="900999" y="867464"/>
            <a:ext cx="16078202" cy="2941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Создан природой — </a:t>
            </a:r>
            <a:r>
              <a:rPr sz="8000"/>
              <a:t>воплощён технологиями</a:t>
            </a:r>
          </a:p>
        </p:txBody>
      </p:sp>
      <p:sp>
        <p:nvSpPr>
          <p:cNvPr id="490" name="Shape 490"/>
          <p:cNvSpPr/>
          <p:nvPr/>
        </p:nvSpPr>
        <p:spPr>
          <a:xfrm>
            <a:off x="7314621" y="4547399"/>
            <a:ext cx="7226302" cy="179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Все экстракты изготавливаются непосредственно на производстве </a:t>
            </a:r>
          </a:p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Германии</a:t>
            </a:r>
          </a:p>
        </p:txBody>
      </p:sp>
      <p:sp>
        <p:nvSpPr>
          <p:cNvPr id="491" name="Shape 491"/>
          <p:cNvSpPr/>
          <p:nvPr/>
        </p:nvSpPr>
        <p:spPr>
          <a:xfrm>
            <a:off x="7324432" y="10159999"/>
            <a:ext cx="7454903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Каждый экстракт изготавливают </a:t>
            </a:r>
          </a:p>
          <a:p>
            <a:pPr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 особой технологии</a:t>
            </a:r>
          </a:p>
        </p:txBody>
      </p:sp>
      <p:sp>
        <p:nvSpPr>
          <p:cNvPr id="492" name="Shape 492"/>
          <p:cNvSpPr/>
          <p:nvPr/>
        </p:nvSpPr>
        <p:spPr>
          <a:xfrm>
            <a:off x="7324432" y="7238999"/>
            <a:ext cx="8686803" cy="1799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Выверенное сочетание ингредиентов </a:t>
            </a:r>
          </a:p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их пропорции обеспечивают высокую эффективность фитоконцентрата.</a:t>
            </a:r>
          </a:p>
        </p:txBody>
      </p:sp>
      <p:sp>
        <p:nvSpPr>
          <p:cNvPr id="493" name="Shape 493"/>
          <p:cNvSpPr/>
          <p:nvPr/>
        </p:nvSpPr>
        <p:spPr>
          <a:xfrm>
            <a:off x="2413000" y="4375191"/>
            <a:ext cx="5575300" cy="2073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собственное </a:t>
            </a:r>
            <a:endParaRPr spc="209"/>
          </a:p>
          <a:p>
            <a: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производство экстрактов</a:t>
            </a:r>
          </a:p>
        </p:txBody>
      </p:sp>
      <p:sp>
        <p:nvSpPr>
          <p:cNvPr id="494" name="Shape 494"/>
          <p:cNvSpPr/>
          <p:nvPr/>
        </p:nvSpPr>
        <p:spPr>
          <a:xfrm>
            <a:off x="2430812" y="10006370"/>
            <a:ext cx="5168902" cy="157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уникальная технология </a:t>
            </a:r>
          </a:p>
        </p:txBody>
      </p:sp>
      <p:sp>
        <p:nvSpPr>
          <p:cNvPr id="495" name="Shape 495"/>
          <p:cNvSpPr/>
          <p:nvPr/>
        </p:nvSpPr>
        <p:spPr>
          <a:xfrm>
            <a:off x="2413000" y="7404099"/>
            <a:ext cx="4838700" cy="157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синергия компонентов</a:t>
            </a:r>
          </a:p>
        </p:txBody>
      </p:sp>
      <p:sp>
        <p:nvSpPr>
          <p:cNvPr id="496" name="Shape 496"/>
          <p:cNvSpPr/>
          <p:nvPr/>
        </p:nvSpPr>
        <p:spPr>
          <a:xfrm>
            <a:off x="1219200" y="5143500"/>
            <a:ext cx="800100" cy="800100"/>
          </a:xfrm>
          <a:prstGeom prst="ellipse">
            <a:avLst/>
          </a:prstGeom>
          <a:ln w="139700">
            <a:solidFill>
              <a:srgbClr val="FFFFFF">
                <a:alpha val="6081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1219200" y="7937500"/>
            <a:ext cx="800100" cy="800100"/>
          </a:xfrm>
          <a:prstGeom prst="ellipse">
            <a:avLst/>
          </a:prstGeom>
          <a:ln w="139700">
            <a:solidFill>
              <a:srgbClr val="FFFFFF">
                <a:alpha val="6081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1219200" y="10477500"/>
            <a:ext cx="800100" cy="800100"/>
          </a:xfrm>
          <a:prstGeom prst="ellipse">
            <a:avLst/>
          </a:prstGeom>
          <a:ln w="139700">
            <a:solidFill>
              <a:srgbClr val="FFFFFF">
                <a:alpha val="6081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-2287768" y="4822837"/>
            <a:ext cx="13943722" cy="792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01</a:t>
            </a:r>
          </a:p>
        </p:txBody>
      </p:sp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894698" y="839599"/>
            <a:ext cx="22721604" cy="39832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t>Метод поиска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t>идеальной формулы</a:t>
            </a:r>
          </a:p>
        </p:txBody>
      </p:sp>
      <p:sp>
        <p:nvSpPr>
          <p:cNvPr id="504" name="Shape 504"/>
          <p:cNvSpPr>
            <a:spLocks noGrp="1"/>
          </p:cNvSpPr>
          <p:nvPr>
            <p:ph type="body" sz="quarter" idx="1"/>
          </p:nvPr>
        </p:nvSpPr>
        <p:spPr>
          <a:xfrm>
            <a:off x="6313366" y="5203000"/>
            <a:ext cx="8326682" cy="475403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/>
            </a:pPr>
            <a:r>
              <a:t>Шаг 1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Выбрать правильные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компоненты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из многообразия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растений со всего мира </a:t>
            </a:r>
          </a:p>
        </p:txBody>
      </p:sp>
      <p:pic>
        <p:nvPicPr>
          <p:cNvPr id="505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47.jpeg" descr="C0201.00_25_45_01.Still004.jpg"/>
          <p:cNvPicPr>
            <a:picLocks noChangeAspect="1"/>
          </p:cNvPicPr>
          <p:nvPr/>
        </p:nvPicPr>
        <p:blipFill>
          <a:blip r:embed="rId4"/>
          <a:srcRect l="28533" t="1725" r="32450" b="1967"/>
          <a:stretch>
            <a:fillRect/>
          </a:stretch>
        </p:blipFill>
        <p:spPr>
          <a:xfrm rot="21480000">
            <a:off x="14506343" y="-164074"/>
            <a:ext cx="10114758" cy="14044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" y="0"/>
                </a:moveTo>
                <a:lnTo>
                  <a:pt x="0" y="21082"/>
                </a:lnTo>
                <a:lnTo>
                  <a:pt x="20578" y="21600"/>
                </a:lnTo>
                <a:lnTo>
                  <a:pt x="21600" y="518"/>
                </a:lnTo>
                <a:lnTo>
                  <a:pt x="102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48.png" descr="Image"/>
          <p:cNvPicPr>
            <a:picLocks noChangeAspect="1"/>
          </p:cNvPicPr>
          <p:nvPr/>
        </p:nvPicPr>
        <p:blipFill>
          <a:blip r:embed="rId3"/>
          <a:srcRect t="21381"/>
          <a:stretch>
            <a:fillRect/>
          </a:stretch>
        </p:blipFill>
        <p:spPr>
          <a:xfrm>
            <a:off x="-33604169" y="-170446"/>
            <a:ext cx="83823802" cy="28229883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11111458" y="8205503"/>
            <a:ext cx="149597" cy="149599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12008318" y="11865684"/>
            <a:ext cx="145155" cy="145155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10396328" y="11912144"/>
            <a:ext cx="187699" cy="187699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4" name="Shape 514"/>
          <p:cNvSpPr/>
          <p:nvPr/>
        </p:nvSpPr>
        <p:spPr>
          <a:xfrm>
            <a:off x="11694489" y="10974751"/>
            <a:ext cx="145155" cy="145155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5" name="Shape 515"/>
          <p:cNvSpPr/>
          <p:nvPr/>
        </p:nvSpPr>
        <p:spPr>
          <a:xfrm>
            <a:off x="7173386" y="10637356"/>
            <a:ext cx="136897" cy="136897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9775762" y="10249254"/>
            <a:ext cx="173517" cy="173517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7" name="Shape 517"/>
          <p:cNvSpPr/>
          <p:nvPr/>
        </p:nvSpPr>
        <p:spPr>
          <a:xfrm>
            <a:off x="17938061" y="8899497"/>
            <a:ext cx="152405" cy="152405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18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99" y="12672100"/>
            <a:ext cx="2410241" cy="422286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hape 519"/>
          <p:cNvSpPr/>
          <p:nvPr/>
        </p:nvSpPr>
        <p:spPr>
          <a:xfrm>
            <a:off x="13597554" y="10657147"/>
            <a:ext cx="148117" cy="148117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22" name="Group 522"/>
          <p:cNvGrpSpPr/>
          <p:nvPr/>
        </p:nvGrpSpPr>
        <p:grpSpPr>
          <a:xfrm>
            <a:off x="4476943" y="9682118"/>
            <a:ext cx="2769527" cy="956369"/>
            <a:chOff x="0" y="0"/>
            <a:chExt cx="2769525" cy="956367"/>
          </a:xfrm>
        </p:grpSpPr>
        <p:sp>
          <p:nvSpPr>
            <p:cNvPr id="520" name="Shape 520"/>
            <p:cNvSpPr/>
            <p:nvPr/>
          </p:nvSpPr>
          <p:spPr>
            <a:xfrm flipV="1">
              <a:off x="2769523" y="-1"/>
              <a:ext cx="3" cy="956369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-1" y="46600"/>
              <a:ext cx="2695085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5" name="Group 525"/>
          <p:cNvGrpSpPr/>
          <p:nvPr/>
        </p:nvGrpSpPr>
        <p:grpSpPr>
          <a:xfrm>
            <a:off x="2866222" y="7924248"/>
            <a:ext cx="6996301" cy="2263966"/>
            <a:chOff x="-1" y="0"/>
            <a:chExt cx="6996299" cy="2263964"/>
          </a:xfrm>
        </p:grpSpPr>
        <p:sp>
          <p:nvSpPr>
            <p:cNvPr id="523" name="Shape 523"/>
            <p:cNvSpPr/>
            <p:nvPr/>
          </p:nvSpPr>
          <p:spPr>
            <a:xfrm flipV="1">
              <a:off x="6996296" y="-1"/>
              <a:ext cx="3" cy="2263965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-2" y="90329"/>
              <a:ext cx="6883931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8" name="Group 528"/>
          <p:cNvGrpSpPr/>
          <p:nvPr/>
        </p:nvGrpSpPr>
        <p:grpSpPr>
          <a:xfrm>
            <a:off x="6585621" y="5128919"/>
            <a:ext cx="4594286" cy="3011823"/>
            <a:chOff x="0" y="0"/>
            <a:chExt cx="4594284" cy="3011821"/>
          </a:xfrm>
        </p:grpSpPr>
        <p:sp>
          <p:nvSpPr>
            <p:cNvPr id="526" name="Shape 526"/>
            <p:cNvSpPr/>
            <p:nvPr/>
          </p:nvSpPr>
          <p:spPr>
            <a:xfrm>
              <a:off x="-1" y="31418"/>
              <a:ext cx="4542247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flipV="1">
              <a:off x="4594282" y="-1"/>
              <a:ext cx="3" cy="301182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1" name="Group 531"/>
          <p:cNvGrpSpPr/>
          <p:nvPr/>
        </p:nvGrpSpPr>
        <p:grpSpPr>
          <a:xfrm>
            <a:off x="6611872" y="6667498"/>
            <a:ext cx="3937187" cy="5222980"/>
            <a:chOff x="0" y="-1"/>
            <a:chExt cx="3937186" cy="5222979"/>
          </a:xfrm>
        </p:grpSpPr>
        <p:sp>
          <p:nvSpPr>
            <p:cNvPr id="529" name="Shape 529"/>
            <p:cNvSpPr/>
            <p:nvPr/>
          </p:nvSpPr>
          <p:spPr>
            <a:xfrm flipV="1">
              <a:off x="3878302" y="25285"/>
              <a:ext cx="3" cy="5197694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-1" y="-2"/>
              <a:ext cx="3937187" cy="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13671609" y="9628905"/>
            <a:ext cx="991888" cy="1004274"/>
            <a:chOff x="0" y="-1"/>
            <a:chExt cx="991886" cy="1004273"/>
          </a:xfrm>
        </p:grpSpPr>
        <p:sp>
          <p:nvSpPr>
            <p:cNvPr id="532" name="Shape 532"/>
            <p:cNvSpPr/>
            <p:nvPr/>
          </p:nvSpPr>
          <p:spPr>
            <a:xfrm flipV="1">
              <a:off x="-1" y="-2"/>
              <a:ext cx="3" cy="1004275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0" y="99816"/>
              <a:ext cx="991886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7" name="Group 537"/>
          <p:cNvGrpSpPr/>
          <p:nvPr/>
        </p:nvGrpSpPr>
        <p:grpSpPr>
          <a:xfrm>
            <a:off x="12076478" y="6980004"/>
            <a:ext cx="1064403" cy="4916661"/>
            <a:chOff x="0" y="0"/>
            <a:chExt cx="1064401" cy="4916659"/>
          </a:xfrm>
        </p:grpSpPr>
        <p:sp>
          <p:nvSpPr>
            <p:cNvPr id="535" name="Shape 535"/>
            <p:cNvSpPr/>
            <p:nvPr/>
          </p:nvSpPr>
          <p:spPr>
            <a:xfrm flipV="1">
              <a:off x="4415" y="7888"/>
              <a:ext cx="3" cy="490877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>
              <a:off x="0" y="-1"/>
              <a:ext cx="1064403" cy="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40" name="Group 540"/>
          <p:cNvGrpSpPr/>
          <p:nvPr/>
        </p:nvGrpSpPr>
        <p:grpSpPr>
          <a:xfrm>
            <a:off x="11767061" y="5096502"/>
            <a:ext cx="815483" cy="5886962"/>
            <a:chOff x="0" y="0"/>
            <a:chExt cx="815482" cy="5886961"/>
          </a:xfrm>
        </p:grpSpPr>
        <p:sp>
          <p:nvSpPr>
            <p:cNvPr id="538" name="Shape 538"/>
            <p:cNvSpPr/>
            <p:nvPr/>
          </p:nvSpPr>
          <p:spPr>
            <a:xfrm flipV="1">
              <a:off x="-1" y="0"/>
              <a:ext cx="4" cy="588696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2344" y="52569"/>
              <a:ext cx="813138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43" name="Group 543"/>
          <p:cNvGrpSpPr/>
          <p:nvPr/>
        </p:nvGrpSpPr>
        <p:grpSpPr>
          <a:xfrm>
            <a:off x="17897310" y="5238719"/>
            <a:ext cx="559676" cy="3655110"/>
            <a:chOff x="0" y="0"/>
            <a:chExt cx="559674" cy="3655109"/>
          </a:xfrm>
        </p:grpSpPr>
        <p:sp>
          <p:nvSpPr>
            <p:cNvPr id="541" name="Shape 541"/>
            <p:cNvSpPr/>
            <p:nvPr/>
          </p:nvSpPr>
          <p:spPr>
            <a:xfrm flipV="1">
              <a:off x="106550" y="73761"/>
              <a:ext cx="3" cy="3581349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0" y="0"/>
              <a:ext cx="559675" cy="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44" name="Shape 544"/>
          <p:cNvSpPr>
            <a:spLocks noGrp="1"/>
          </p:cNvSpPr>
          <p:nvPr>
            <p:ph type="title"/>
          </p:nvPr>
        </p:nvSpPr>
        <p:spPr>
          <a:xfrm>
            <a:off x="928564" y="843219"/>
            <a:ext cx="22672624" cy="34692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rPr dirty="0"/>
              <a:t>21 </a:t>
            </a:r>
            <a:r>
              <a:rPr dirty="0" err="1"/>
              <a:t>высокоактивный</a:t>
            </a:r>
            <a:r>
              <a:rPr dirty="0"/>
              <a:t> </a:t>
            </a:r>
            <a:r>
              <a:rPr dirty="0" err="1"/>
              <a:t>экстракт</a:t>
            </a:r>
            <a:r>
              <a:rPr dirty="0"/>
              <a:t>: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rPr dirty="0" err="1"/>
              <a:t>мощь</a:t>
            </a:r>
            <a:r>
              <a:rPr dirty="0"/>
              <a:t> </a:t>
            </a:r>
            <a:r>
              <a:rPr dirty="0" err="1"/>
              <a:t>природы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борьбы</a:t>
            </a:r>
            <a:r>
              <a:rPr dirty="0"/>
              <a:t> </a:t>
            </a:r>
            <a:r>
              <a:rPr lang="ru-RU" dirty="0"/>
              <a:t>за иммунитет</a:t>
            </a:r>
            <a:r>
              <a:rPr dirty="0"/>
              <a:t> </a:t>
            </a:r>
          </a:p>
        </p:txBody>
      </p:sp>
      <p:sp>
        <p:nvSpPr>
          <p:cNvPr id="545" name="Shape 545"/>
          <p:cNvSpPr/>
          <p:nvPr/>
        </p:nvSpPr>
        <p:spPr>
          <a:xfrm>
            <a:off x="4208567" y="6176050"/>
            <a:ext cx="5964941" cy="166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Македония</a:t>
            </a:r>
            <a:r>
              <a:rPr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Трава х</a:t>
            </a:r>
            <a:r>
              <a:rPr dirty="0" err="1"/>
              <a:t>вощ</a:t>
            </a:r>
            <a:r>
              <a:rPr lang="ru-RU" dirty="0"/>
              <a:t>а</a:t>
            </a:r>
            <a:r>
              <a:rPr dirty="0"/>
              <a:t> </a:t>
            </a:r>
            <a:r>
              <a:rPr dirty="0" err="1"/>
              <a:t>полево</a:t>
            </a:r>
            <a:r>
              <a:rPr lang="ru-RU" dirty="0" err="1"/>
              <a:t>го</a:t>
            </a:r>
            <a:r>
              <a:rPr b="0"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 dirty="0"/>
              <a:t>(Equisetum </a:t>
            </a:r>
            <a:r>
              <a:rPr b="0" i="1" dirty="0" err="1"/>
              <a:t>arvense</a:t>
            </a:r>
            <a:r>
              <a:rPr b="0" i="1" dirty="0"/>
              <a:t> herb)</a:t>
            </a:r>
          </a:p>
        </p:txBody>
      </p:sp>
      <p:sp>
        <p:nvSpPr>
          <p:cNvPr id="546" name="Shape 546"/>
          <p:cNvSpPr/>
          <p:nvPr/>
        </p:nvSpPr>
        <p:spPr>
          <a:xfrm>
            <a:off x="1135117" y="9239539"/>
            <a:ext cx="5847088" cy="216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Германия</a:t>
            </a:r>
            <a:r>
              <a:rPr dirty="0"/>
              <a:t>/</a:t>
            </a:r>
            <a:r>
              <a:rPr dirty="0" err="1"/>
              <a:t>Россия</a:t>
            </a:r>
            <a:endParaRPr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шлемника</a:t>
            </a:r>
            <a:r>
              <a:rPr dirty="0"/>
              <a:t> </a:t>
            </a:r>
            <a:r>
              <a:rPr dirty="0" err="1"/>
              <a:t>байкальского</a:t>
            </a:r>
            <a:r>
              <a:rPr b="0"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Scutellaria</a:t>
            </a:r>
            <a:r>
              <a:rPr dirty="0"/>
              <a:t> </a:t>
            </a:r>
            <a:r>
              <a:rPr dirty="0" err="1"/>
              <a:t>baicalensis</a:t>
            </a:r>
            <a:r>
              <a:rPr dirty="0"/>
              <a:t> root)</a:t>
            </a:r>
            <a:r>
              <a:rPr i="0" dirty="0"/>
              <a:t> </a:t>
            </a:r>
          </a:p>
        </p:txBody>
      </p:sp>
      <p:sp>
        <p:nvSpPr>
          <p:cNvPr id="547" name="Shape 547"/>
          <p:cNvSpPr/>
          <p:nvPr/>
        </p:nvSpPr>
        <p:spPr>
          <a:xfrm>
            <a:off x="12527774" y="4646314"/>
            <a:ext cx="4596127" cy="1671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Румыния  </a:t>
            </a:r>
          </a:p>
          <a:p>
            <a:pPr defTabSz="2438400">
              <a:lnSpc>
                <a:spcPct val="100000"/>
              </a:lnSpc>
              <a:spcBef>
                <a:spcPts val="6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Ягоды облепихи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(Hippophaë rhamnoides fruit) </a:t>
            </a:r>
          </a:p>
        </p:txBody>
      </p:sp>
      <p:sp>
        <p:nvSpPr>
          <p:cNvPr id="548" name="Shape 548"/>
          <p:cNvSpPr/>
          <p:nvPr/>
        </p:nvSpPr>
        <p:spPr>
          <a:xfrm>
            <a:off x="13090048" y="6536836"/>
            <a:ext cx="4817697" cy="297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Болгария</a:t>
            </a:r>
            <a:r>
              <a:rPr sz="2400" b="0" dirty="0">
                <a:solidFill>
                  <a:srgbClr val="5B5A58"/>
                </a:solidFill>
              </a:rPr>
              <a:t> </a:t>
            </a:r>
            <a:endParaRPr sz="2400" dirty="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6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lang="ru-RU" dirty="0"/>
              <a:t>Л</a:t>
            </a:r>
            <a:r>
              <a:rPr dirty="0" err="1"/>
              <a:t>исть</a:t>
            </a:r>
            <a:r>
              <a:rPr lang="ru-RU" dirty="0"/>
              <a:t>я</a:t>
            </a:r>
            <a:r>
              <a:rPr b="0" dirty="0"/>
              <a:t> </a:t>
            </a:r>
            <a:r>
              <a:rPr dirty="0" err="1"/>
              <a:t>крапивы</a:t>
            </a:r>
            <a:r>
              <a:rPr dirty="0"/>
              <a:t> </a:t>
            </a:r>
            <a:r>
              <a:rPr lang="ru-RU" dirty="0"/>
              <a:t>двудомной</a:t>
            </a:r>
            <a:endParaRPr dirty="0"/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Urtica</a:t>
            </a:r>
            <a:r>
              <a:rPr dirty="0"/>
              <a:t> </a:t>
            </a:r>
            <a:r>
              <a:rPr dirty="0" err="1"/>
              <a:t>diolica</a:t>
            </a:r>
            <a:r>
              <a:rPr dirty="0"/>
              <a:t> leaf)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Ягоды</a:t>
            </a:r>
            <a:r>
              <a:rPr dirty="0"/>
              <a:t> </a:t>
            </a:r>
            <a:r>
              <a:rPr dirty="0" err="1"/>
              <a:t>можжевельника</a:t>
            </a:r>
            <a:r>
              <a:rPr b="0" i="1"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Juniperus</a:t>
            </a:r>
            <a:r>
              <a:rPr dirty="0"/>
              <a:t> </a:t>
            </a:r>
            <a:r>
              <a:rPr dirty="0" err="1"/>
              <a:t>communis</a:t>
            </a:r>
            <a:r>
              <a:rPr dirty="0"/>
              <a:t> fruit)</a:t>
            </a:r>
            <a:r>
              <a:rPr i="0" dirty="0"/>
              <a:t> </a:t>
            </a:r>
          </a:p>
        </p:txBody>
      </p:sp>
      <p:sp>
        <p:nvSpPr>
          <p:cNvPr id="549" name="Shape 549"/>
          <p:cNvSpPr/>
          <p:nvPr/>
        </p:nvSpPr>
        <p:spPr>
          <a:xfrm>
            <a:off x="928564" y="7509536"/>
            <a:ext cx="7891920" cy="247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Польша</a:t>
            </a:r>
            <a:endParaRPr dirty="0"/>
          </a:p>
          <a:p>
            <a:pPr defTabSz="2438400">
              <a:lnSpc>
                <a:spcPct val="100000"/>
              </a:lnSpc>
              <a:spcBef>
                <a:spcPts val="6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Трава э</a:t>
            </a:r>
            <a:r>
              <a:rPr dirty="0" err="1"/>
              <a:t>хинаце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пурпурн</a:t>
            </a:r>
            <a:r>
              <a:rPr lang="ru-RU" dirty="0"/>
              <a:t>ой</a:t>
            </a:r>
            <a:r>
              <a:rPr b="0" dirty="0"/>
              <a:t> </a:t>
            </a:r>
            <a:r>
              <a:rPr b="0" i="1" dirty="0"/>
              <a:t>(Echinacea </a:t>
            </a:r>
            <a:r>
              <a:rPr b="0" i="1" dirty="0" err="1"/>
              <a:t>purpurea</a:t>
            </a:r>
            <a:r>
              <a:rPr b="0" i="1" dirty="0"/>
              <a:t> herb)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дягиля</a:t>
            </a:r>
            <a:r>
              <a:rPr b="0" i="1" dirty="0"/>
              <a:t> </a:t>
            </a:r>
            <a:r>
              <a:rPr lang="ru-RU" b="1" i="1" dirty="0"/>
              <a:t>лекарственного</a:t>
            </a:r>
            <a:r>
              <a:rPr lang="ru-RU" b="0" i="1" dirty="0"/>
              <a:t> </a:t>
            </a:r>
            <a:r>
              <a:rPr b="0" i="1" dirty="0"/>
              <a:t>(Angelica </a:t>
            </a:r>
            <a:endParaRPr lang="ru-RU" b="0" i="1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 dirty="0"/>
              <a:t>officinalis root)</a:t>
            </a:r>
          </a:p>
        </p:txBody>
      </p:sp>
      <p:sp>
        <p:nvSpPr>
          <p:cNvPr id="550" name="Shape 550"/>
          <p:cNvSpPr/>
          <p:nvPr/>
        </p:nvSpPr>
        <p:spPr>
          <a:xfrm>
            <a:off x="18235153" y="4733283"/>
            <a:ext cx="6186076" cy="339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2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Россия</a:t>
            </a:r>
            <a:r>
              <a:rPr dirty="0"/>
              <a:t>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Гриб</a:t>
            </a:r>
            <a:r>
              <a:rPr dirty="0"/>
              <a:t> </a:t>
            </a:r>
            <a:r>
              <a:rPr dirty="0" err="1"/>
              <a:t>чага</a:t>
            </a:r>
            <a:r>
              <a:rPr b="0" dirty="0"/>
              <a:t> </a:t>
            </a:r>
            <a:r>
              <a:rPr b="0" i="1" dirty="0"/>
              <a:t>(</a:t>
            </a:r>
            <a:r>
              <a:rPr b="0" i="1" dirty="0" err="1"/>
              <a:t>Inonotus</a:t>
            </a:r>
            <a:r>
              <a:rPr b="0" i="1" dirty="0"/>
              <a:t> obliquus)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элеутерококка</a:t>
            </a:r>
            <a:r>
              <a:rPr b="0" dirty="0"/>
              <a:t>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Eleutherococcus</a:t>
            </a:r>
            <a:r>
              <a:rPr dirty="0"/>
              <a:t> </a:t>
            </a:r>
            <a:r>
              <a:rPr dirty="0" err="1"/>
              <a:t>senticosus</a:t>
            </a:r>
            <a:r>
              <a:rPr dirty="0"/>
              <a:t> root)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шлемника</a:t>
            </a:r>
            <a:r>
              <a:rPr dirty="0"/>
              <a:t> </a:t>
            </a:r>
            <a:r>
              <a:rPr dirty="0" err="1"/>
              <a:t>байкальского</a:t>
            </a:r>
            <a:r>
              <a:rPr b="0"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Scutellaria</a:t>
            </a:r>
            <a:r>
              <a:rPr dirty="0"/>
              <a:t> </a:t>
            </a:r>
            <a:r>
              <a:rPr dirty="0" err="1"/>
              <a:t>baicalensis</a:t>
            </a:r>
            <a:r>
              <a:rPr dirty="0"/>
              <a:t> root)</a:t>
            </a:r>
            <a:r>
              <a:rPr i="0" dirty="0"/>
              <a:t> </a:t>
            </a:r>
          </a:p>
        </p:txBody>
      </p:sp>
      <p:sp>
        <p:nvSpPr>
          <p:cNvPr id="551" name="Shape 551"/>
          <p:cNvSpPr/>
          <p:nvPr/>
        </p:nvSpPr>
        <p:spPr>
          <a:xfrm>
            <a:off x="4172672" y="4661553"/>
            <a:ext cx="5171133" cy="166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Финляндия</a:t>
            </a:r>
            <a:r>
              <a:rPr sz="2400" b="0" dirty="0">
                <a:solidFill>
                  <a:srgbClr val="5B5A58"/>
                </a:solidFill>
              </a:rPr>
              <a:t> </a:t>
            </a:r>
            <a:endParaRPr sz="2400" dirty="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березы</a:t>
            </a:r>
            <a:r>
              <a:rPr lang="ru-RU" dirty="0"/>
              <a:t> белой</a:t>
            </a:r>
            <a:r>
              <a:rPr b="0"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 dirty="0"/>
              <a:t>(</a:t>
            </a:r>
            <a:r>
              <a:rPr b="0" i="1" dirty="0" err="1"/>
              <a:t>Betula</a:t>
            </a:r>
            <a:r>
              <a:rPr b="0" i="1" dirty="0"/>
              <a:t> alba leaf)</a:t>
            </a:r>
          </a:p>
        </p:txBody>
      </p:sp>
      <p:sp>
        <p:nvSpPr>
          <p:cNvPr id="552" name="Shape 552"/>
          <p:cNvSpPr/>
          <p:nvPr/>
        </p:nvSpPr>
        <p:spPr>
          <a:xfrm>
            <a:off x="14517574" y="9239539"/>
            <a:ext cx="3240981" cy="1950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Украина</a:t>
            </a:r>
            <a:r>
              <a:rPr sz="2400" b="0">
                <a:solidFill>
                  <a:srgbClr val="5B5A58"/>
                </a:solidFill>
              </a:rPr>
              <a:t> </a:t>
            </a:r>
            <a:endParaRPr sz="240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Цветки липы </a:t>
            </a:r>
            <a:r>
              <a:rPr b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(Tilia cordata flower)</a:t>
            </a:r>
            <a:r>
              <a:rPr i="0"/>
              <a:t> 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oup 584"/>
          <p:cNvGrpSpPr/>
          <p:nvPr/>
        </p:nvGrpSpPr>
        <p:grpSpPr>
          <a:xfrm>
            <a:off x="-4008813" y="0"/>
            <a:ext cx="33601345" cy="15981726"/>
            <a:chOff x="0" y="-1"/>
            <a:chExt cx="33601344" cy="15981725"/>
          </a:xfrm>
        </p:grpSpPr>
        <p:pic>
          <p:nvPicPr>
            <p:cNvPr id="556" name="image49.png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33601345" cy="15981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7" name="Shape 557"/>
            <p:cNvSpPr/>
            <p:nvPr/>
          </p:nvSpPr>
          <p:spPr>
            <a:xfrm>
              <a:off x="24311631" y="7918284"/>
              <a:ext cx="145155" cy="145153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18318200" y="9704025"/>
              <a:ext cx="187697" cy="18769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5217081" y="9249231"/>
              <a:ext cx="145155" cy="145154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9744325" y="12788367"/>
              <a:ext cx="136899" cy="13689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6211034" y="8920353"/>
              <a:ext cx="173517" cy="17351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25665200" y="9153664"/>
              <a:ext cx="152405" cy="152405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63" name="image3.png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6401" y="12622981"/>
              <a:ext cx="2410243" cy="422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4" name="Shape 564"/>
            <p:cNvSpPr/>
            <p:nvPr/>
          </p:nvSpPr>
          <p:spPr>
            <a:xfrm>
              <a:off x="17938024" y="12361128"/>
              <a:ext cx="148117" cy="14811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67" name="Group 567"/>
            <p:cNvGrpSpPr/>
            <p:nvPr/>
          </p:nvGrpSpPr>
          <p:grpSpPr>
            <a:xfrm>
              <a:off x="6302811" y="7118097"/>
              <a:ext cx="535320" cy="1776900"/>
              <a:chOff x="-1" y="0"/>
              <a:chExt cx="535318" cy="1776899"/>
            </a:xfrm>
          </p:grpSpPr>
          <p:sp>
            <p:nvSpPr>
              <p:cNvPr id="565" name="Shape 565"/>
              <p:cNvSpPr/>
              <p:nvPr/>
            </p:nvSpPr>
            <p:spPr>
              <a:xfrm flipH="1" flipV="1">
                <a:off x="-2" y="-1"/>
                <a:ext cx="4" cy="1776900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66" name="Shape 566"/>
              <p:cNvSpPr/>
              <p:nvPr/>
            </p:nvSpPr>
            <p:spPr>
              <a:xfrm flipH="1">
                <a:off x="65977" y="62797"/>
                <a:ext cx="469341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8448730" y="10843453"/>
              <a:ext cx="1372613" cy="1937242"/>
              <a:chOff x="0" y="0"/>
              <a:chExt cx="1372612" cy="1937241"/>
            </a:xfrm>
          </p:grpSpPr>
          <p:sp>
            <p:nvSpPr>
              <p:cNvPr id="568" name="Shape 568"/>
              <p:cNvSpPr/>
              <p:nvPr/>
            </p:nvSpPr>
            <p:spPr>
              <a:xfrm flipV="1">
                <a:off x="1372609" y="-1"/>
                <a:ext cx="3" cy="1937242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-1" y="17604"/>
                <a:ext cx="1344910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>
              <a:off x="15995937" y="5195661"/>
              <a:ext cx="2420042" cy="4478391"/>
              <a:chOff x="0" y="0"/>
              <a:chExt cx="2420040" cy="4478389"/>
            </a:xfrm>
          </p:grpSpPr>
          <p:sp>
            <p:nvSpPr>
              <p:cNvPr id="571" name="Shape 571"/>
              <p:cNvSpPr/>
              <p:nvPr/>
            </p:nvSpPr>
            <p:spPr>
              <a:xfrm>
                <a:off x="0" y="7847"/>
                <a:ext cx="2342603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72" name="Shape 572"/>
              <p:cNvSpPr/>
              <p:nvPr/>
            </p:nvSpPr>
            <p:spPr>
              <a:xfrm flipV="1">
                <a:off x="2420039" y="-1"/>
                <a:ext cx="3" cy="4478390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>
              <a:off x="13282097" y="7142871"/>
              <a:ext cx="1999710" cy="2088194"/>
              <a:chOff x="0" y="0"/>
              <a:chExt cx="1999708" cy="2088193"/>
            </a:xfrm>
          </p:grpSpPr>
          <p:sp>
            <p:nvSpPr>
              <p:cNvPr id="574" name="Shape 574"/>
              <p:cNvSpPr/>
              <p:nvPr/>
            </p:nvSpPr>
            <p:spPr>
              <a:xfrm flipV="1">
                <a:off x="1999705" y="-1"/>
                <a:ext cx="3" cy="2088194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75" name="Shape 575"/>
              <p:cNvSpPr/>
              <p:nvPr/>
            </p:nvSpPr>
            <p:spPr>
              <a:xfrm>
                <a:off x="-1" y="36178"/>
                <a:ext cx="1909955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>
              <a:off x="15935524" y="10717439"/>
              <a:ext cx="2075987" cy="1625408"/>
              <a:chOff x="0" y="0"/>
              <a:chExt cx="2075986" cy="1625406"/>
            </a:xfrm>
          </p:grpSpPr>
          <p:sp>
            <p:nvSpPr>
              <p:cNvPr id="577" name="Shape 577"/>
              <p:cNvSpPr/>
              <p:nvPr/>
            </p:nvSpPr>
            <p:spPr>
              <a:xfrm flipH="1" flipV="1">
                <a:off x="2075984" y="0"/>
                <a:ext cx="3" cy="1625408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78" name="Shape 578"/>
              <p:cNvSpPr/>
              <p:nvPr/>
            </p:nvSpPr>
            <p:spPr>
              <a:xfrm flipH="1">
                <a:off x="0" y="40377"/>
                <a:ext cx="2051510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>
              <a:off x="22825179" y="5132133"/>
              <a:ext cx="1543247" cy="2781240"/>
              <a:chOff x="0" y="0"/>
              <a:chExt cx="1543246" cy="2781238"/>
            </a:xfrm>
          </p:grpSpPr>
          <p:sp>
            <p:nvSpPr>
              <p:cNvPr id="580" name="Shape 580"/>
              <p:cNvSpPr/>
              <p:nvPr/>
            </p:nvSpPr>
            <p:spPr>
              <a:xfrm flipH="1" flipV="1">
                <a:off x="1543243" y="0"/>
                <a:ext cx="4" cy="2781240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81" name="Shape 581"/>
              <p:cNvSpPr/>
              <p:nvPr/>
            </p:nvSpPr>
            <p:spPr>
              <a:xfrm flipH="1">
                <a:off x="-1" y="40529"/>
                <a:ext cx="1496938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83" name="Shape 583"/>
            <p:cNvSpPr/>
            <p:nvPr/>
          </p:nvSpPr>
          <p:spPr>
            <a:xfrm>
              <a:off x="22892272" y="9229864"/>
              <a:ext cx="2707692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85" name="Shape 585"/>
          <p:cNvSpPr/>
          <p:nvPr/>
        </p:nvSpPr>
        <p:spPr>
          <a:xfrm>
            <a:off x="16556552" y="4756811"/>
            <a:ext cx="3937186" cy="1950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Монголия</a:t>
            </a:r>
            <a:r>
              <a:rPr sz="2400" b="0">
                <a:solidFill>
                  <a:srgbClr val="5B5A58"/>
                </a:solidFill>
              </a:rPr>
              <a:t> </a:t>
            </a:r>
            <a:endParaRPr sz="240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Корень астрагала</a:t>
            </a:r>
            <a:r>
              <a:rPr b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(Astragalus chinensis root)</a:t>
            </a:r>
          </a:p>
        </p:txBody>
      </p:sp>
      <p:sp>
        <p:nvSpPr>
          <p:cNvPr id="586" name="Shape 586"/>
          <p:cNvSpPr/>
          <p:nvPr/>
        </p:nvSpPr>
        <p:spPr>
          <a:xfrm>
            <a:off x="16651800" y="8264599"/>
            <a:ext cx="4938731" cy="3271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10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Китай</a:t>
            </a:r>
            <a:r>
              <a:rPr sz="2400" b="0" dirty="0">
                <a:solidFill>
                  <a:srgbClr val="5B5A58"/>
                </a:solidFill>
              </a:rPr>
              <a:t> </a:t>
            </a:r>
            <a:endParaRPr sz="2400" dirty="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солодки</a:t>
            </a:r>
            <a:r>
              <a:rPr b="0" dirty="0"/>
              <a:t>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Glycyrrhiza</a:t>
            </a:r>
            <a:r>
              <a:rPr dirty="0"/>
              <a:t> </a:t>
            </a:r>
            <a:r>
              <a:rPr dirty="0" err="1"/>
              <a:t>glabra</a:t>
            </a:r>
            <a:r>
              <a:rPr dirty="0"/>
              <a:t> root)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родиолы</a:t>
            </a:r>
            <a:r>
              <a:rPr dirty="0"/>
              <a:t> </a:t>
            </a:r>
            <a:r>
              <a:rPr dirty="0" err="1"/>
              <a:t>розовой</a:t>
            </a:r>
            <a:r>
              <a:rPr dirty="0"/>
              <a:t>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Rhodiola</a:t>
            </a:r>
            <a:r>
              <a:rPr dirty="0"/>
              <a:t> </a:t>
            </a:r>
            <a:r>
              <a:rPr dirty="0" err="1"/>
              <a:t>rosea</a:t>
            </a:r>
            <a:r>
              <a:rPr dirty="0"/>
              <a:t> root)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шалфея</a:t>
            </a:r>
            <a:r>
              <a:rPr b="0" i="1"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(Salvia </a:t>
            </a:r>
            <a:r>
              <a:rPr dirty="0" err="1"/>
              <a:t>miltiorrhiza</a:t>
            </a:r>
            <a:r>
              <a:rPr dirty="0"/>
              <a:t> root)</a:t>
            </a:r>
          </a:p>
        </p:txBody>
      </p:sp>
      <p:sp>
        <p:nvSpPr>
          <p:cNvPr id="587" name="Shape 587"/>
          <p:cNvSpPr/>
          <p:nvPr/>
        </p:nvSpPr>
        <p:spPr>
          <a:xfrm>
            <a:off x="8741891" y="10339203"/>
            <a:ext cx="4586040" cy="1595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Южная Африка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Листья алоэ</a:t>
            </a:r>
            <a:r>
              <a:rPr b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/>
              <a:t>(Aloe arborescens)</a:t>
            </a:r>
            <a:r>
              <a:rPr b="0"/>
              <a:t> </a:t>
            </a:r>
          </a:p>
        </p:txBody>
      </p:sp>
      <p:sp>
        <p:nvSpPr>
          <p:cNvPr id="588" name="Shape 588"/>
          <p:cNvSpPr/>
          <p:nvPr/>
        </p:nvSpPr>
        <p:spPr>
          <a:xfrm>
            <a:off x="2926891" y="6751289"/>
            <a:ext cx="4185261" cy="2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США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b="1" dirty="0" smtClean="0"/>
              <a:t>Трава </a:t>
            </a:r>
            <a:r>
              <a:rPr lang="ru-RU" b="1" dirty="0" err="1" smtClean="0"/>
              <a:t>посконника</a:t>
            </a:r>
            <a:endParaRPr b="0" i="1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(Eupatorium </a:t>
            </a:r>
            <a:r>
              <a:rPr dirty="0" err="1"/>
              <a:t>perfoliatum</a:t>
            </a:r>
            <a:r>
              <a:rPr dirty="0"/>
              <a:t> herb) </a:t>
            </a:r>
          </a:p>
        </p:txBody>
      </p:sp>
      <p:sp>
        <p:nvSpPr>
          <p:cNvPr id="589" name="Shape 589"/>
          <p:cNvSpPr/>
          <p:nvPr/>
        </p:nvSpPr>
        <p:spPr>
          <a:xfrm>
            <a:off x="7246759" y="6774568"/>
            <a:ext cx="3937186" cy="363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Марокко</a:t>
            </a:r>
            <a:endParaRPr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Листья</a:t>
            </a:r>
            <a:r>
              <a:rPr dirty="0"/>
              <a:t> </a:t>
            </a:r>
            <a:r>
              <a:rPr dirty="0" err="1"/>
              <a:t>розмарина</a:t>
            </a:r>
            <a:r>
              <a:rPr b="0" dirty="0"/>
              <a:t>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(Rosmarinus officinalis leaf)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Трава з</a:t>
            </a:r>
            <a:r>
              <a:rPr dirty="0" err="1"/>
              <a:t>олототысячник</a:t>
            </a:r>
            <a:r>
              <a:rPr lang="ru-RU" dirty="0"/>
              <a:t>а</a:t>
            </a:r>
            <a:r>
              <a:rPr b="0" i="1" dirty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Centaurium</a:t>
            </a:r>
            <a:r>
              <a:rPr dirty="0"/>
              <a:t> </a:t>
            </a:r>
            <a:r>
              <a:rPr dirty="0" err="1"/>
              <a:t>erythraea</a:t>
            </a:r>
            <a:r>
              <a:rPr dirty="0"/>
              <a:t> herb) </a:t>
            </a:r>
          </a:p>
        </p:txBody>
      </p:sp>
      <p:sp>
        <p:nvSpPr>
          <p:cNvPr id="590" name="Shape 590"/>
          <p:cNvSpPr/>
          <p:nvPr/>
        </p:nvSpPr>
        <p:spPr>
          <a:xfrm>
            <a:off x="10350131" y="4756810"/>
            <a:ext cx="3522384" cy="1950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Египет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Цветки календулы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(Calendula officinalis flower) </a:t>
            </a:r>
          </a:p>
        </p:txBody>
      </p:sp>
      <p:sp>
        <p:nvSpPr>
          <p:cNvPr id="591" name="Shape 591"/>
          <p:cNvSpPr/>
          <p:nvPr/>
        </p:nvSpPr>
        <p:spPr>
          <a:xfrm>
            <a:off x="2105520" y="10411325"/>
            <a:ext cx="3812533" cy="1595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Аргентина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Плоды шиповника</a:t>
            </a:r>
            <a:r>
              <a:rPr b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(Rosa canina fruit)</a:t>
            </a:r>
          </a:p>
        </p:txBody>
      </p:sp>
      <p:sp>
        <p:nvSpPr>
          <p:cNvPr id="592" name="Shape 592"/>
          <p:cNvSpPr/>
          <p:nvPr/>
        </p:nvSpPr>
        <p:spPr>
          <a:xfrm>
            <a:off x="928564" y="843219"/>
            <a:ext cx="22672624" cy="2677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spcBef>
                <a:spcPts val="0"/>
              </a:spcBef>
              <a:defRPr sz="8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21 высокоактивный экстракт: </a:t>
            </a:r>
          </a:p>
          <a:p>
            <a:pPr defTabSz="2438400">
              <a:spcBef>
                <a:spcPts val="0"/>
              </a:spcBef>
              <a:defRPr sz="8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мощь природы для борьбы с вирусами </a:t>
            </a:r>
          </a:p>
        </p:txBody>
      </p:sp>
    </p:spTree>
    <p:extLst>
      <p:ext uri="{BB962C8B-B14F-4D97-AF65-F5344CB8AC3E}">
        <p14:creationId xmlns:p14="http://schemas.microsoft.com/office/powerpoint/2010/main" val="380852109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image50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>
            <a:off x="8485450" y="1302327"/>
            <a:ext cx="13943721" cy="7402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02</a:t>
            </a:r>
          </a:p>
        </p:txBody>
      </p:sp>
      <p:sp>
        <p:nvSpPr>
          <p:cNvPr id="598" name="Shape 598"/>
          <p:cNvSpPr>
            <a:spLocks noGrp="1"/>
          </p:cNvSpPr>
          <p:nvPr>
            <p:ph type="body" sz="quarter" idx="1"/>
          </p:nvPr>
        </p:nvSpPr>
        <p:spPr>
          <a:xfrm>
            <a:off x="16401003" y="2001102"/>
            <a:ext cx="9024289" cy="548458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t>Шаг 2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t>По собственной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t>технологии приготовить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t>водно-спиртовые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t>экстракты для каждого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t>компонента</a:t>
            </a:r>
          </a:p>
        </p:txBody>
      </p:sp>
      <p:pic>
        <p:nvPicPr>
          <p:cNvPr id="599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image51.jpeg" descr="dfdf.jpg"/>
          <p:cNvPicPr>
            <a:picLocks noChangeAspect="1"/>
          </p:cNvPicPr>
          <p:nvPr/>
        </p:nvPicPr>
        <p:blipFill>
          <a:blip r:embed="rId3"/>
          <a:srcRect l="685" t="6053" r="685" b="6053"/>
          <a:stretch>
            <a:fillRect/>
          </a:stretch>
        </p:blipFill>
        <p:spPr>
          <a:xfrm>
            <a:off x="14742748" y="0"/>
            <a:ext cx="9642080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-2371813" y="4184073"/>
            <a:ext cx="13943721" cy="7942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03</a:t>
            </a:r>
          </a:p>
        </p:txBody>
      </p:sp>
      <p:sp>
        <p:nvSpPr>
          <p:cNvPr id="605" name="Shape 605"/>
          <p:cNvSpPr>
            <a:spLocks noGrp="1"/>
          </p:cNvSpPr>
          <p:nvPr>
            <p:ph type="title"/>
          </p:nvPr>
        </p:nvSpPr>
        <p:spPr>
          <a:xfrm>
            <a:off x="894698" y="839599"/>
            <a:ext cx="22721604" cy="39832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t>Метод поиска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t>идеальной формулы</a:t>
            </a:r>
          </a:p>
        </p:txBody>
      </p:sp>
      <p:sp>
        <p:nvSpPr>
          <p:cNvPr id="606" name="Shape 606"/>
          <p:cNvSpPr>
            <a:spLocks noGrp="1"/>
          </p:cNvSpPr>
          <p:nvPr>
            <p:ph type="body" sz="quarter" idx="1"/>
          </p:nvPr>
        </p:nvSpPr>
        <p:spPr>
          <a:xfrm>
            <a:off x="6313366" y="5190300"/>
            <a:ext cx="8326682" cy="475403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/>
            </a:pPr>
            <a:r>
              <a:t>Шаг 3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Проверить совместимость компонентов и избежать антагонистического действия</a:t>
            </a:r>
          </a:p>
        </p:txBody>
      </p:sp>
      <p:pic>
        <p:nvPicPr>
          <p:cNvPr id="607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hape 608"/>
          <p:cNvSpPr/>
          <p:nvPr/>
        </p:nvSpPr>
        <p:spPr>
          <a:xfrm>
            <a:off x="14429575" y="6857999"/>
            <a:ext cx="13322553" cy="2077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age52.png" descr="4 (2).png"/>
          <p:cNvPicPr>
            <a:picLocks noChangeAspect="1"/>
          </p:cNvPicPr>
          <p:nvPr/>
        </p:nvPicPr>
        <p:blipFill>
          <a:blip r:embed="rId3"/>
          <a:srcRect l="28588" t="17997" r="26447" b="17997"/>
          <a:stretch>
            <a:fillRect/>
          </a:stretch>
        </p:blipFill>
        <p:spPr>
          <a:xfrm>
            <a:off x="14743244" y="-2"/>
            <a:ext cx="9635136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hape 613"/>
          <p:cNvSpPr/>
          <p:nvPr/>
        </p:nvSpPr>
        <p:spPr>
          <a:xfrm>
            <a:off x="-2455857" y="4378036"/>
            <a:ext cx="13943721" cy="795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04</a:t>
            </a:r>
          </a:p>
        </p:txBody>
      </p:sp>
      <p:sp>
        <p:nvSpPr>
          <p:cNvPr id="614" name="Shape 614"/>
          <p:cNvSpPr>
            <a:spLocks noGrp="1"/>
          </p:cNvSpPr>
          <p:nvPr>
            <p:ph type="title"/>
          </p:nvPr>
        </p:nvSpPr>
        <p:spPr>
          <a:xfrm>
            <a:off x="894698" y="839599"/>
            <a:ext cx="22721604" cy="39832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t>Метод поиска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t>идеальной формулы</a:t>
            </a:r>
          </a:p>
        </p:txBody>
      </p:sp>
      <p:sp>
        <p:nvSpPr>
          <p:cNvPr id="615" name="Shape 615"/>
          <p:cNvSpPr>
            <a:spLocks noGrp="1"/>
          </p:cNvSpPr>
          <p:nvPr>
            <p:ph type="body" sz="quarter" idx="1"/>
          </p:nvPr>
        </p:nvSpPr>
        <p:spPr>
          <a:xfrm>
            <a:off x="6314370" y="5177598"/>
            <a:ext cx="8326681" cy="651169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/>
            </a:pPr>
            <a:r>
              <a:t>Шаг 4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Найти верные сочетания ингредиентов и подобрать пропорции для достижения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общей синергии и высокой эффективности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t>фитоконцентрата</a:t>
            </a:r>
          </a:p>
        </p:txBody>
      </p:sp>
      <p:pic>
        <p:nvPicPr>
          <p:cNvPr id="616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image53.jpeg" descr="back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Shape 621"/>
          <p:cNvSpPr/>
          <p:nvPr/>
        </p:nvSpPr>
        <p:spPr>
          <a:xfrm>
            <a:off x="12601932" y="4388810"/>
            <a:ext cx="11782069" cy="436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21 аргумент </a:t>
            </a:r>
            <a:endParaRPr sz="8200"/>
          </a:p>
          <a:p>
            <a:pPr defTabSz="2438400">
              <a:spcBef>
                <a:spcPts val="0"/>
              </a:spcBef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пользу вашего </a:t>
            </a:r>
            <a:endParaRPr sz="8200"/>
          </a:p>
          <a:p>
            <a:pPr defTabSz="2438400">
              <a:spcBef>
                <a:spcPts val="0"/>
              </a:spcBef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иммунитета</a:t>
            </a:r>
          </a:p>
        </p:txBody>
      </p:sp>
      <p:pic>
        <p:nvPicPr>
          <p:cNvPr id="622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459" y="12356407"/>
            <a:ext cx="2574767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54.jpeg" descr="back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/>
          <p:nvPr/>
        </p:nvSpPr>
        <p:spPr>
          <a:xfrm>
            <a:off x="1005330" y="5615358"/>
            <a:ext cx="12360197" cy="766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marL="457200" indent="-457200" defTabSz="2438400">
              <a:lnSpc>
                <a:spcPct val="130000"/>
              </a:lnSpc>
              <a:spcBef>
                <a:spcPts val="260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Витамины</a:t>
            </a:r>
            <a:r>
              <a:rPr dirty="0"/>
              <a:t> </a:t>
            </a:r>
            <a:endParaRPr lang="ru-RU" dirty="0"/>
          </a:p>
          <a:p>
            <a:pPr marL="457200" indent="-457200" defTabSz="2438400">
              <a:lnSpc>
                <a:spcPct val="130000"/>
              </a:lnSpc>
              <a:spcBef>
                <a:spcPts val="260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Макро</a:t>
            </a:r>
            <a:r>
              <a:rPr dirty="0"/>
              <a:t>- и </a:t>
            </a:r>
            <a:r>
              <a:rPr dirty="0" err="1"/>
              <a:t>микроэлементы</a:t>
            </a:r>
            <a:endParaRPr dirty="0"/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Эфирные</a:t>
            </a:r>
            <a:r>
              <a:rPr dirty="0"/>
              <a:t> </a:t>
            </a:r>
            <a:r>
              <a:rPr dirty="0" err="1"/>
              <a:t>масла</a:t>
            </a:r>
            <a:r>
              <a:rPr dirty="0"/>
              <a:t> (</a:t>
            </a:r>
            <a:r>
              <a:rPr dirty="0" err="1"/>
              <a:t>фитонциды</a:t>
            </a:r>
            <a:r>
              <a:rPr dirty="0"/>
              <a:t>)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Флавоноиды</a:t>
            </a:r>
            <a:endParaRPr dirty="0"/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Органические</a:t>
            </a:r>
            <a:r>
              <a:rPr dirty="0"/>
              <a:t> </a:t>
            </a:r>
            <a:r>
              <a:rPr dirty="0" err="1"/>
              <a:t>кислоты</a:t>
            </a:r>
            <a:endParaRPr dirty="0"/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Сапонины</a:t>
            </a:r>
            <a:endParaRPr dirty="0"/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Стерины</a:t>
            </a:r>
            <a:endParaRPr dirty="0"/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Дубильные</a:t>
            </a:r>
            <a:r>
              <a:rPr dirty="0"/>
              <a:t> </a:t>
            </a:r>
            <a:r>
              <a:rPr dirty="0" err="1"/>
              <a:t>вещества</a:t>
            </a:r>
            <a:endParaRPr dirty="0"/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Горечи</a:t>
            </a:r>
            <a:endParaRPr dirty="0"/>
          </a:p>
        </p:txBody>
      </p:sp>
      <p:sp>
        <p:nvSpPr>
          <p:cNvPr id="628" name="Shape 628"/>
          <p:cNvSpPr>
            <a:spLocks noGrp="1"/>
          </p:cNvSpPr>
          <p:nvPr>
            <p:ph type="title"/>
          </p:nvPr>
        </p:nvSpPr>
        <p:spPr>
          <a:xfrm>
            <a:off x="893597" y="1186862"/>
            <a:ext cx="16526022" cy="385947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999488">
              <a:defRPr sz="6560" b="1">
                <a:solidFill>
                  <a:srgbClr val="FFFFFF"/>
                </a:solidFill>
              </a:defRPr>
            </a:lvl1pPr>
          </a:lstStyle>
          <a:p>
            <a:r>
              <a:rPr dirty="0"/>
              <a:t>PHYTOVIRON — </a:t>
            </a: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соединений</a:t>
            </a:r>
            <a:r>
              <a:rPr dirty="0"/>
              <a:t>, </a:t>
            </a:r>
            <a:r>
              <a:rPr dirty="0" err="1"/>
              <a:t>обладающих</a:t>
            </a:r>
            <a:r>
              <a:rPr dirty="0"/>
              <a:t> </a:t>
            </a:r>
            <a:r>
              <a:rPr dirty="0" err="1"/>
              <a:t>активностью</a:t>
            </a:r>
            <a:r>
              <a:rPr dirty="0"/>
              <a:t> </a:t>
            </a:r>
            <a:r>
              <a:rPr dirty="0" err="1"/>
              <a:t>против</a:t>
            </a:r>
            <a:r>
              <a:rPr dirty="0"/>
              <a:t> </a:t>
            </a:r>
            <a:r>
              <a:rPr dirty="0" err="1"/>
              <a:t>вирусов</a:t>
            </a:r>
            <a:r>
              <a:rPr dirty="0"/>
              <a:t>, </a:t>
            </a:r>
            <a:r>
              <a:rPr dirty="0" err="1"/>
              <a:t>бактерий</a:t>
            </a:r>
            <a:r>
              <a:rPr dirty="0"/>
              <a:t> и </a:t>
            </a:r>
            <a:r>
              <a:rPr dirty="0" err="1"/>
              <a:t>грибов</a:t>
            </a:r>
            <a:endParaRPr dirty="0"/>
          </a:p>
        </p:txBody>
      </p:sp>
      <p:pic>
        <p:nvPicPr>
          <p:cNvPr id="629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459" y="12356407"/>
            <a:ext cx="2574767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/>
          <p:nvPr/>
        </p:nvSpPr>
        <p:spPr>
          <a:xfrm>
            <a:off x="-8469" y="43850"/>
            <a:ext cx="24434806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4" name="Shape 634"/>
          <p:cNvSpPr/>
          <p:nvPr/>
        </p:nvSpPr>
        <p:spPr>
          <a:xfrm>
            <a:off x="13840623" y="5206424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корень</a:t>
            </a:r>
            <a:r>
              <a:rPr dirty="0"/>
              <a:t> </a:t>
            </a:r>
            <a:r>
              <a:rPr dirty="0" err="1"/>
              <a:t>солодки</a:t>
            </a:r>
            <a:endParaRPr spc="150" dirty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Glycyrrhiza</a:t>
            </a:r>
            <a:r>
              <a:rPr dirty="0"/>
              <a:t> </a:t>
            </a:r>
            <a:r>
              <a:rPr dirty="0" err="1"/>
              <a:t>glabra</a:t>
            </a:r>
            <a:r>
              <a:rPr dirty="0"/>
              <a:t> root </a:t>
            </a:r>
          </a:p>
        </p:txBody>
      </p:sp>
      <p:sp>
        <p:nvSpPr>
          <p:cNvPr id="635" name="Shape 635"/>
          <p:cNvSpPr/>
          <p:nvPr/>
        </p:nvSpPr>
        <p:spPr>
          <a:xfrm>
            <a:off x="18738344" y="5206424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корень астрагала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Astragalus chinensis root</a:t>
            </a:r>
          </a:p>
        </p:txBody>
      </p:sp>
      <p:sp>
        <p:nvSpPr>
          <p:cNvPr id="636" name="Shape 636"/>
          <p:cNvSpPr/>
          <p:nvPr/>
        </p:nvSpPr>
        <p:spPr>
          <a:xfrm>
            <a:off x="18738344" y="11248896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85000"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трава </a:t>
            </a:r>
            <a:r>
              <a:rPr dirty="0" err="1"/>
              <a:t>хвощ</a:t>
            </a:r>
            <a:r>
              <a:rPr lang="ru-RU" dirty="0"/>
              <a:t>а</a:t>
            </a:r>
            <a:r>
              <a:rPr dirty="0"/>
              <a:t> </a:t>
            </a:r>
            <a:r>
              <a:rPr dirty="0" err="1"/>
              <a:t>полево</a:t>
            </a:r>
            <a:r>
              <a:rPr lang="ru-RU" dirty="0" err="1"/>
              <a:t>го</a:t>
            </a:r>
            <a:endParaRPr spc="150" dirty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Equisetum </a:t>
            </a:r>
            <a:r>
              <a:rPr dirty="0" err="1"/>
              <a:t>arvense</a:t>
            </a:r>
            <a:r>
              <a:rPr dirty="0"/>
              <a:t> herb</a:t>
            </a:r>
          </a:p>
        </p:txBody>
      </p:sp>
      <p:sp>
        <p:nvSpPr>
          <p:cNvPr id="637" name="Shape 637"/>
          <p:cNvSpPr/>
          <p:nvPr/>
        </p:nvSpPr>
        <p:spPr>
          <a:xfrm>
            <a:off x="8852678" y="11245787"/>
            <a:ext cx="4686054" cy="157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316477">
              <a:lnSpc>
                <a:spcPct val="99000"/>
              </a:lnSpc>
              <a:spcBef>
                <a:spcPts val="0"/>
              </a:spcBef>
              <a:defRPr sz="28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корень красного шалфея</a:t>
            </a:r>
            <a:endParaRPr spc="142"/>
          </a:p>
          <a:p>
            <a:pPr algn="ctr" defTabSz="2316477">
              <a:lnSpc>
                <a:spcPct val="99000"/>
              </a:lnSpc>
              <a:spcBef>
                <a:spcPts val="0"/>
              </a:spcBef>
              <a:defRPr sz="2000" i="1">
                <a:latin typeface="Arial"/>
                <a:ea typeface="Arial"/>
                <a:cs typeface="Arial"/>
                <a:sym typeface="Arial"/>
              </a:defRPr>
            </a:pPr>
            <a:r>
              <a:t>Salvia miltiorrhiza root</a:t>
            </a:r>
          </a:p>
        </p:txBody>
      </p:sp>
      <p:sp>
        <p:nvSpPr>
          <p:cNvPr id="638" name="Shape 638"/>
          <p:cNvSpPr/>
          <p:nvPr/>
        </p:nvSpPr>
        <p:spPr>
          <a:xfrm>
            <a:off x="13030139" y="11248896"/>
            <a:ext cx="6160440" cy="157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316477">
              <a:lnSpc>
                <a:spcPct val="99000"/>
              </a:lnSpc>
              <a:spcBef>
                <a:spcPts val="0"/>
              </a:spcBef>
              <a:defRPr sz="28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корень шлемника байкальского</a:t>
            </a:r>
            <a:endParaRPr spc="142"/>
          </a:p>
          <a:p>
            <a:pPr algn="ctr" defTabSz="2316477">
              <a:lnSpc>
                <a:spcPct val="99000"/>
              </a:lnSpc>
              <a:spcBef>
                <a:spcPts val="0"/>
              </a:spcBef>
              <a:defRPr sz="2000" i="1">
                <a:latin typeface="Arial"/>
                <a:ea typeface="Arial"/>
                <a:cs typeface="Arial"/>
                <a:sym typeface="Arial"/>
              </a:defRPr>
            </a:pPr>
            <a:r>
              <a:t>Scutellaria baicalensis root</a:t>
            </a:r>
          </a:p>
        </p:txBody>
      </p:sp>
      <p:sp>
        <p:nvSpPr>
          <p:cNvPr id="639" name="Shape 639"/>
          <p:cNvSpPr/>
          <p:nvPr/>
        </p:nvSpPr>
        <p:spPr>
          <a:xfrm>
            <a:off x="8925969" y="5206424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алоэ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Aloe</a:t>
            </a:r>
          </a:p>
        </p:txBody>
      </p:sp>
      <p:pic>
        <p:nvPicPr>
          <p:cNvPr id="640" name="image55.png" descr="алоэ.png"/>
          <p:cNvPicPr>
            <a:picLocks noChangeAspect="1"/>
          </p:cNvPicPr>
          <p:nvPr/>
        </p:nvPicPr>
        <p:blipFill>
          <a:blip r:embed="rId3"/>
          <a:srcRect l="1550" t="2608" r="1745" b="677"/>
          <a:stretch>
            <a:fillRect/>
          </a:stretch>
        </p:blipFill>
        <p:spPr>
          <a:xfrm rot="801984">
            <a:off x="9430435" y="1725766"/>
            <a:ext cx="3530062" cy="353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0" y="0"/>
                </a:moveTo>
                <a:cubicBezTo>
                  <a:pt x="7322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1" name="image56.png" descr="хвощ.png"/>
          <p:cNvPicPr>
            <a:picLocks noChangeAspect="1"/>
          </p:cNvPicPr>
          <p:nvPr/>
        </p:nvPicPr>
        <p:blipFill>
          <a:blip r:embed="rId4"/>
          <a:srcRect l="1129" t="2091" r="4303" b="3329"/>
          <a:stretch>
            <a:fillRect/>
          </a:stretch>
        </p:blipFill>
        <p:spPr>
          <a:xfrm rot="20321006">
            <a:off x="19242779" y="7778149"/>
            <a:ext cx="3530062" cy="353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0" y="0"/>
                </a:moveTo>
                <a:cubicBezTo>
                  <a:pt x="7322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2" name="image57.jpeg" descr="shutterstock_1595744146.jpg"/>
          <p:cNvPicPr>
            <a:picLocks noChangeAspect="1"/>
          </p:cNvPicPr>
          <p:nvPr/>
        </p:nvPicPr>
        <p:blipFill>
          <a:blip r:embed="rId5"/>
          <a:srcRect l="12487" r="12497" b="1"/>
          <a:stretch>
            <a:fillRect/>
          </a:stretch>
        </p:blipFill>
        <p:spPr>
          <a:xfrm rot="10987546">
            <a:off x="9430311" y="7778418"/>
            <a:ext cx="3531298" cy="3530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0" h="20437" extrusionOk="0">
                <a:moveTo>
                  <a:pt x="9815" y="5"/>
                </a:moveTo>
                <a:cubicBezTo>
                  <a:pt x="9144" y="25"/>
                  <a:pt x="8465" y="113"/>
                  <a:pt x="7786" y="276"/>
                </a:cubicBezTo>
                <a:cubicBezTo>
                  <a:pt x="5069" y="925"/>
                  <a:pt x="2868" y="2627"/>
                  <a:pt x="1509" y="4850"/>
                </a:cubicBezTo>
                <a:cubicBezTo>
                  <a:pt x="150" y="7076"/>
                  <a:pt x="-369" y="9824"/>
                  <a:pt x="273" y="12570"/>
                </a:cubicBezTo>
                <a:cubicBezTo>
                  <a:pt x="1558" y="18062"/>
                  <a:pt x="7003" y="21460"/>
                  <a:pt x="12435" y="20161"/>
                </a:cubicBezTo>
                <a:cubicBezTo>
                  <a:pt x="17868" y="18863"/>
                  <a:pt x="21231" y="13361"/>
                  <a:pt x="19946" y="7869"/>
                </a:cubicBezTo>
                <a:cubicBezTo>
                  <a:pt x="18822" y="3065"/>
                  <a:pt x="14514" y="-140"/>
                  <a:pt x="9815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43" name="Shape 643"/>
          <p:cNvSpPr/>
          <p:nvPr/>
        </p:nvSpPr>
        <p:spPr>
          <a:xfrm>
            <a:off x="1019004" y="2826992"/>
            <a:ext cx="8348707" cy="46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Повышают сопротивляемость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организма</a:t>
            </a:r>
            <a:r>
              <a:rPr>
                <a:solidFill>
                  <a:srgbClr val="5B5A58"/>
                </a:solidFill>
              </a:rPr>
              <a:t> и оказывают </a:t>
            </a:r>
            <a:endParaRPr spc="114">
              <a:solidFill>
                <a:srgbClr val="5B5A58"/>
              </a:solidFill>
            </a:endParaRPr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влияние на отдельные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цепочки специфического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(приобретенного)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неспецифического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(врожденного) иммунитета.</a:t>
            </a:r>
          </a:p>
        </p:txBody>
      </p:sp>
      <p:sp>
        <p:nvSpPr>
          <p:cNvPr id="644" name="Shape 644"/>
          <p:cNvSpPr/>
          <p:nvPr/>
        </p:nvSpPr>
        <p:spPr>
          <a:xfrm>
            <a:off x="19259573" y="1725766"/>
            <a:ext cx="3530605" cy="353060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47" name="Group 647"/>
          <p:cNvGrpSpPr/>
          <p:nvPr/>
        </p:nvGrpSpPr>
        <p:grpSpPr>
          <a:xfrm>
            <a:off x="14345057" y="1730167"/>
            <a:ext cx="3530605" cy="3530608"/>
            <a:chOff x="0" y="0"/>
            <a:chExt cx="3530603" cy="3530606"/>
          </a:xfrm>
        </p:grpSpPr>
        <p:sp>
          <p:nvSpPr>
            <p:cNvPr id="645" name="Shape 645"/>
            <p:cNvSpPr/>
            <p:nvPr/>
          </p:nvSpPr>
          <p:spPr>
            <a:xfrm>
              <a:off x="0" y="-1"/>
              <a:ext cx="3530605" cy="353060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46" name="image58.png" descr="солодка1.png"/>
            <p:cNvPicPr>
              <a:picLocks noChangeAspect="1"/>
            </p:cNvPicPr>
            <p:nvPr/>
          </p:nvPicPr>
          <p:blipFill>
            <a:blip r:embed="rId6"/>
            <a:srcRect l="11589" t="4" r="4521"/>
            <a:stretch>
              <a:fillRect/>
            </a:stretch>
          </p:blipFill>
          <p:spPr>
            <a:xfrm>
              <a:off x="506" y="529828"/>
              <a:ext cx="3529553" cy="280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2" h="21600" extrusionOk="0">
                  <a:moveTo>
                    <a:pt x="2769" y="0"/>
                  </a:moveTo>
                  <a:cubicBezTo>
                    <a:pt x="-959" y="5328"/>
                    <a:pt x="-924" y="13819"/>
                    <a:pt x="2882" y="19081"/>
                  </a:cubicBezTo>
                  <a:cubicBezTo>
                    <a:pt x="3640" y="20131"/>
                    <a:pt x="4494" y="20965"/>
                    <a:pt x="5403" y="21600"/>
                  </a:cubicBezTo>
                  <a:lnTo>
                    <a:pt x="14279" y="21600"/>
                  </a:lnTo>
                  <a:cubicBezTo>
                    <a:pt x="15188" y="20965"/>
                    <a:pt x="16042" y="20131"/>
                    <a:pt x="16800" y="19081"/>
                  </a:cubicBezTo>
                  <a:cubicBezTo>
                    <a:pt x="20606" y="13819"/>
                    <a:pt x="20641" y="5328"/>
                    <a:pt x="16913" y="0"/>
                  </a:cubicBezTo>
                  <a:lnTo>
                    <a:pt x="276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8" name="image59.png" descr="astragalus-slices.png"/>
          <p:cNvPicPr>
            <a:picLocks noChangeAspect="1"/>
          </p:cNvPicPr>
          <p:nvPr/>
        </p:nvPicPr>
        <p:blipFill>
          <a:blip r:embed="rId7"/>
          <a:srcRect t="6" b="6"/>
          <a:stretch>
            <a:fillRect/>
          </a:stretch>
        </p:blipFill>
        <p:spPr>
          <a:xfrm>
            <a:off x="19480308" y="2319130"/>
            <a:ext cx="3207942" cy="2419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28" y="0"/>
                </a:moveTo>
                <a:cubicBezTo>
                  <a:pt x="3537" y="220"/>
                  <a:pt x="3345" y="437"/>
                  <a:pt x="3164" y="677"/>
                </a:cubicBezTo>
                <a:cubicBezTo>
                  <a:pt x="1055" y="3472"/>
                  <a:pt x="0" y="7137"/>
                  <a:pt x="0" y="10802"/>
                </a:cubicBezTo>
                <a:cubicBezTo>
                  <a:pt x="0" y="14466"/>
                  <a:pt x="1055" y="18128"/>
                  <a:pt x="3164" y="20923"/>
                </a:cubicBezTo>
                <a:cubicBezTo>
                  <a:pt x="3345" y="21163"/>
                  <a:pt x="3537" y="21380"/>
                  <a:pt x="3728" y="21600"/>
                </a:cubicBezTo>
                <a:lnTo>
                  <a:pt x="17872" y="21600"/>
                </a:lnTo>
                <a:cubicBezTo>
                  <a:pt x="18063" y="21380"/>
                  <a:pt x="18255" y="21163"/>
                  <a:pt x="18436" y="20923"/>
                </a:cubicBezTo>
                <a:cubicBezTo>
                  <a:pt x="20545" y="18128"/>
                  <a:pt x="21600" y="14466"/>
                  <a:pt x="21600" y="10802"/>
                </a:cubicBezTo>
                <a:cubicBezTo>
                  <a:pt x="21600" y="7137"/>
                  <a:pt x="20545" y="3472"/>
                  <a:pt x="18436" y="677"/>
                </a:cubicBezTo>
                <a:cubicBezTo>
                  <a:pt x="18255" y="437"/>
                  <a:pt x="18063" y="220"/>
                  <a:pt x="17872" y="0"/>
                </a:cubicBezTo>
                <a:lnTo>
                  <a:pt x="372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49" name="image60.jpeg" descr="scullcap_800x-2.jpeg"/>
          <p:cNvPicPr>
            <a:picLocks noChangeAspect="1"/>
          </p:cNvPicPr>
          <p:nvPr/>
        </p:nvPicPr>
        <p:blipFill>
          <a:blip r:embed="rId8"/>
          <a:srcRect l="1754" r="1758"/>
          <a:stretch>
            <a:fillRect/>
          </a:stretch>
        </p:blipFill>
        <p:spPr>
          <a:xfrm>
            <a:off x="14345170" y="7778063"/>
            <a:ext cx="3530062" cy="3530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40" y="0"/>
                </a:moveTo>
                <a:cubicBezTo>
                  <a:pt x="7322" y="0"/>
                  <a:pt x="4803" y="1055"/>
                  <a:pt x="2882" y="3164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2" y="21600"/>
                  <a:pt x="9840" y="21600"/>
                </a:cubicBezTo>
                <a:cubicBezTo>
                  <a:pt x="12358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4"/>
                </a:cubicBezTo>
                <a:cubicBezTo>
                  <a:pt x="14875" y="105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0" name="Shape 650"/>
          <p:cNvSpPr>
            <a:spLocks noGrp="1"/>
          </p:cNvSpPr>
          <p:nvPr>
            <p:ph type="title"/>
          </p:nvPr>
        </p:nvSpPr>
        <p:spPr>
          <a:xfrm>
            <a:off x="928564" y="830521"/>
            <a:ext cx="22672624" cy="203454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lvl1pPr>
          </a:lstStyle>
          <a:p>
            <a:r>
              <a:t>Экстракты 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-25401" y="0"/>
            <a:ext cx="10248704" cy="13716000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14797546" y="1879598"/>
            <a:ext cx="8886860" cy="4507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marL="381000" indent="-381000" defTabSz="2438400">
              <a:lnSpc>
                <a:spcPct val="8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составляют полезную микрофлору кишечника</a:t>
            </a:r>
          </a:p>
          <a:p>
            <a:pPr marL="381000" indent="-381000" defTabSz="2438400">
              <a:lnSpc>
                <a:spcPct val="10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улучшают пищеварение</a:t>
            </a:r>
          </a:p>
          <a:p>
            <a:pPr marL="381000" indent="-381000" defTabSz="2438400">
              <a:lnSpc>
                <a:spcPct val="10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поддерживают работу иммунной системы</a:t>
            </a:r>
          </a:p>
          <a:p>
            <a:pPr marL="381000" indent="-381000" defTabSz="24384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производят витамины, необходимые для организма</a:t>
            </a:r>
          </a:p>
        </p:txBody>
      </p:sp>
      <p:sp>
        <p:nvSpPr>
          <p:cNvPr id="200" name="Shape 200"/>
          <p:cNvSpPr/>
          <p:nvPr/>
        </p:nvSpPr>
        <p:spPr>
          <a:xfrm>
            <a:off x="15176002" y="7893842"/>
            <a:ext cx="8687299" cy="3816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вызывают</a:t>
            </a:r>
            <a:r>
              <a:rPr dirty="0"/>
              <a:t> </a:t>
            </a:r>
            <a:r>
              <a:rPr dirty="0" err="1"/>
              <a:t>ангину</a:t>
            </a:r>
            <a:r>
              <a:rPr dirty="0"/>
              <a:t>, </a:t>
            </a:r>
            <a:r>
              <a:rPr dirty="0" err="1"/>
              <a:t>кишечны</a:t>
            </a:r>
            <a:r>
              <a:rPr lang="ru-RU" dirty="0"/>
              <a:t>е </a:t>
            </a:r>
            <a:r>
              <a:rPr dirty="0" err="1"/>
              <a:t>инфекци</a:t>
            </a:r>
            <a:r>
              <a:rPr lang="ru-RU" dirty="0"/>
              <a:t>и</a:t>
            </a:r>
            <a:r>
              <a:rPr dirty="0"/>
              <a:t>, </a:t>
            </a:r>
            <a:r>
              <a:rPr dirty="0" err="1"/>
              <a:t>рожистое</a:t>
            </a:r>
            <a:r>
              <a:rPr dirty="0"/>
              <a:t> </a:t>
            </a:r>
            <a:r>
              <a:rPr dirty="0" err="1"/>
              <a:t>воспаление</a:t>
            </a:r>
            <a:r>
              <a:rPr dirty="0"/>
              <a:t>, </a:t>
            </a:r>
            <a:r>
              <a:rPr dirty="0" err="1"/>
              <a:t>дизентерию</a:t>
            </a:r>
            <a:r>
              <a:rPr dirty="0"/>
              <a:t>, </a:t>
            </a:r>
            <a:r>
              <a:rPr dirty="0" err="1"/>
              <a:t>сальмонеллез</a:t>
            </a:r>
            <a:r>
              <a:rPr dirty="0"/>
              <a:t>, </a:t>
            </a:r>
            <a:r>
              <a:rPr dirty="0" err="1"/>
              <a:t>туберкулез</a:t>
            </a:r>
            <a:r>
              <a:rPr dirty="0"/>
              <a:t>, </a:t>
            </a:r>
            <a:r>
              <a:rPr dirty="0" err="1"/>
              <a:t>дифтерию</a:t>
            </a:r>
            <a:r>
              <a:rPr dirty="0"/>
              <a:t>, </a:t>
            </a:r>
            <a:r>
              <a:rPr dirty="0" err="1"/>
              <a:t>коклюш</a:t>
            </a:r>
            <a:r>
              <a:rPr dirty="0"/>
              <a:t>, </a:t>
            </a:r>
            <a:r>
              <a:rPr dirty="0" err="1"/>
              <a:t>столбняк</a:t>
            </a:r>
            <a:r>
              <a:rPr dirty="0"/>
              <a:t>, </a:t>
            </a:r>
            <a:r>
              <a:rPr dirty="0" err="1"/>
              <a:t>различные</a:t>
            </a:r>
            <a:r>
              <a:rPr dirty="0"/>
              <a:t> </a:t>
            </a:r>
            <a:r>
              <a:rPr dirty="0" err="1"/>
              <a:t>воспалительные</a:t>
            </a:r>
            <a:r>
              <a:rPr dirty="0"/>
              <a:t> </a:t>
            </a:r>
            <a:endParaRPr sz="3400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гнойные</a:t>
            </a:r>
            <a:r>
              <a:rPr dirty="0"/>
              <a:t> </a:t>
            </a:r>
            <a:r>
              <a:rPr dirty="0" err="1"/>
              <a:t>процессы</a:t>
            </a:r>
            <a:r>
              <a:rPr dirty="0"/>
              <a:t>.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xfrm>
            <a:off x="968087" y="5490285"/>
            <a:ext cx="8886860" cy="4705649"/>
          </a:xfrm>
          <a:prstGeom prst="rect">
            <a:avLst/>
          </a:prstGeom>
        </p:spPr>
        <p:txBody>
          <a:bodyPr lIns="243798" tIns="243798" rIns="243798" bIns="243798"/>
          <a:lstStyle/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это мельчайшие одноклеточные организмы, которые могут жить </a:t>
            </a:r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внутри человека или попадать извне. Могут быть как полезными, </a:t>
            </a:r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так и патогенными.</a:t>
            </a:r>
          </a:p>
        </p:txBody>
      </p:sp>
      <p:sp>
        <p:nvSpPr>
          <p:cNvPr id="202" name="Shape 202"/>
          <p:cNvSpPr/>
          <p:nvPr/>
        </p:nvSpPr>
        <p:spPr>
          <a:xfrm>
            <a:off x="962839" y="3756795"/>
            <a:ext cx="8543119" cy="190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14016">
              <a:lnSpc>
                <a:spcPct val="115000"/>
              </a:lnSpc>
              <a:spcBef>
                <a:spcPts val="0"/>
              </a:spcBef>
              <a:defRPr sz="10000" b="1" spc="40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Бактерии</a:t>
            </a:r>
          </a:p>
        </p:txBody>
      </p:sp>
      <p:sp>
        <p:nvSpPr>
          <p:cNvPr id="203" name="Shape 203"/>
          <p:cNvSpPr/>
          <p:nvPr/>
        </p:nvSpPr>
        <p:spPr>
          <a:xfrm>
            <a:off x="10784953" y="3562182"/>
            <a:ext cx="3994352" cy="1773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46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полезные бактерии</a:t>
            </a:r>
          </a:p>
        </p:txBody>
      </p:sp>
      <p:sp>
        <p:nvSpPr>
          <p:cNvPr id="204" name="Shape 204"/>
          <p:cNvSpPr/>
          <p:nvPr/>
        </p:nvSpPr>
        <p:spPr>
          <a:xfrm>
            <a:off x="10784953" y="9681345"/>
            <a:ext cx="4670556" cy="1773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/>
          <a:p>
            <a:pPr defTabSz="2438400">
              <a:spcBef>
                <a:spcPts val="0"/>
              </a:spcBef>
              <a:defRPr sz="46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патогенные</a:t>
            </a:r>
            <a:endParaRPr dirty="0"/>
          </a:p>
          <a:p>
            <a:pPr defTabSz="2438400">
              <a:spcBef>
                <a:spcPts val="0"/>
              </a:spcBef>
              <a:defRPr sz="46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бактерии</a:t>
            </a:r>
            <a:endParaRPr dirty="0"/>
          </a:p>
        </p:txBody>
      </p:sp>
      <p:pic>
        <p:nvPicPr>
          <p:cNvPr id="205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403" y="2129039"/>
            <a:ext cx="1492635" cy="1492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6403" y="8281961"/>
            <a:ext cx="1492635" cy="1492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55" name="image61.jpeg" descr="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802018" y="7369636"/>
            <a:ext cx="3924301" cy="39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1054"/>
                  <a:pt x="3163" y="3163"/>
                </a:cubicBezTo>
                <a:cubicBezTo>
                  <a:pt x="1054" y="5272"/>
                  <a:pt x="0" y="8036"/>
                  <a:pt x="0" y="10800"/>
                </a:cubicBezTo>
                <a:cubicBezTo>
                  <a:pt x="0" y="13564"/>
                  <a:pt x="1054" y="16328"/>
                  <a:pt x="3163" y="18437"/>
                </a:cubicBezTo>
                <a:cubicBezTo>
                  <a:pt x="5272" y="20546"/>
                  <a:pt x="8036" y="21600"/>
                  <a:pt x="10800" y="21600"/>
                </a:cubicBezTo>
                <a:cubicBezTo>
                  <a:pt x="13564" y="21600"/>
                  <a:pt x="16328" y="20546"/>
                  <a:pt x="18437" y="18437"/>
                </a:cubicBezTo>
                <a:cubicBezTo>
                  <a:pt x="20546" y="16328"/>
                  <a:pt x="21600" y="13564"/>
                  <a:pt x="21600" y="10800"/>
                </a:cubicBezTo>
                <a:cubicBezTo>
                  <a:pt x="21600" y="8036"/>
                  <a:pt x="20546" y="5272"/>
                  <a:pt x="18437" y="3163"/>
                </a:cubicBezTo>
                <a:cubicBezTo>
                  <a:pt x="16328" y="1054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6" name="Shape 656"/>
          <p:cNvSpPr/>
          <p:nvPr/>
        </p:nvSpPr>
        <p:spPr>
          <a:xfrm>
            <a:off x="12754888" y="5654433"/>
            <a:ext cx="452137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листья березы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Betula alba leaf</a:t>
            </a:r>
          </a:p>
        </p:txBody>
      </p:sp>
      <p:sp>
        <p:nvSpPr>
          <p:cNvPr id="657" name="Shape 657"/>
          <p:cNvSpPr/>
          <p:nvPr/>
        </p:nvSpPr>
        <p:spPr>
          <a:xfrm>
            <a:off x="18709870" y="5654433"/>
            <a:ext cx="452137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листья </a:t>
            </a:r>
            <a:r>
              <a:rPr dirty="0" err="1"/>
              <a:t>розмарин</a:t>
            </a:r>
            <a:r>
              <a:rPr lang="ru-RU" dirty="0"/>
              <a:t>а</a:t>
            </a:r>
            <a:endParaRPr spc="150" dirty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Rosmarinus officinalis leaf</a:t>
            </a:r>
          </a:p>
        </p:txBody>
      </p:sp>
      <p:sp>
        <p:nvSpPr>
          <p:cNvPr id="658" name="Shape 658"/>
          <p:cNvSpPr/>
          <p:nvPr/>
        </p:nvSpPr>
        <p:spPr>
          <a:xfrm>
            <a:off x="13053428" y="1755407"/>
            <a:ext cx="3924304" cy="392430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9" name="Shape 659"/>
          <p:cNvSpPr/>
          <p:nvPr/>
        </p:nvSpPr>
        <p:spPr>
          <a:xfrm>
            <a:off x="18725731" y="11200579"/>
            <a:ext cx="4521378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корень дягиля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Angelica officinalis root</a:t>
            </a:r>
          </a:p>
        </p:txBody>
      </p:sp>
      <p:sp>
        <p:nvSpPr>
          <p:cNvPr id="660" name="Shape 660"/>
          <p:cNvSpPr/>
          <p:nvPr/>
        </p:nvSpPr>
        <p:spPr>
          <a:xfrm>
            <a:off x="6986516" y="11200579"/>
            <a:ext cx="452137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трава </a:t>
            </a:r>
            <a:r>
              <a:rPr lang="ru-RU" dirty="0" err="1" smtClean="0"/>
              <a:t>посконника</a:t>
            </a:r>
            <a:endParaRPr spc="150" dirty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Eupatorium </a:t>
            </a:r>
            <a:r>
              <a:rPr dirty="0" err="1"/>
              <a:t>perfoliatum</a:t>
            </a:r>
            <a:r>
              <a:rPr dirty="0"/>
              <a:t> herb</a:t>
            </a:r>
          </a:p>
        </p:txBody>
      </p:sp>
      <p:sp>
        <p:nvSpPr>
          <p:cNvPr id="661" name="Shape 661"/>
          <p:cNvSpPr/>
          <p:nvPr/>
        </p:nvSpPr>
        <p:spPr>
          <a:xfrm>
            <a:off x="11947634" y="11200579"/>
            <a:ext cx="613588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плоды</a:t>
            </a:r>
            <a:r>
              <a:rPr dirty="0"/>
              <a:t> </a:t>
            </a:r>
            <a:r>
              <a:rPr dirty="0" err="1"/>
              <a:t>можжевельника</a:t>
            </a:r>
            <a:endParaRPr spc="150" dirty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Juniperus</a:t>
            </a:r>
            <a:r>
              <a:rPr dirty="0"/>
              <a:t> </a:t>
            </a:r>
            <a:r>
              <a:rPr dirty="0" err="1"/>
              <a:t>communis</a:t>
            </a:r>
            <a:r>
              <a:rPr dirty="0"/>
              <a:t> fruit</a:t>
            </a:r>
          </a:p>
        </p:txBody>
      </p:sp>
      <p:sp>
        <p:nvSpPr>
          <p:cNvPr id="662" name="Shape 662"/>
          <p:cNvSpPr/>
          <p:nvPr/>
        </p:nvSpPr>
        <p:spPr>
          <a:xfrm>
            <a:off x="957977" y="2830938"/>
            <a:ext cx="8378847" cy="2216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/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Фитонциды </a:t>
            </a:r>
            <a:r>
              <a:rPr>
                <a:solidFill>
                  <a:srgbClr val="3D5751"/>
                </a:solidFill>
              </a:rPr>
              <a:t>убивают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подавляют рост и развитие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патогенных микроорганизмов. </a:t>
            </a:r>
          </a:p>
        </p:txBody>
      </p:sp>
      <p:sp>
        <p:nvSpPr>
          <p:cNvPr id="663" name="Shape 663"/>
          <p:cNvSpPr>
            <a:spLocks noGrp="1"/>
          </p:cNvSpPr>
          <p:nvPr>
            <p:ph type="title"/>
          </p:nvPr>
        </p:nvSpPr>
        <p:spPr>
          <a:xfrm>
            <a:off x="928564" y="822055"/>
            <a:ext cx="22672624" cy="219269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0000" b="1" spc="300">
                <a:solidFill>
                  <a:srgbClr val="3D5751"/>
                </a:solidFill>
              </a:defRPr>
            </a:lvl1pPr>
          </a:lstStyle>
          <a:p>
            <a:r>
              <a:t>Экстракты</a:t>
            </a:r>
          </a:p>
        </p:txBody>
      </p:sp>
      <p:pic>
        <p:nvPicPr>
          <p:cNvPr id="664" name="image62.jpeg" descr="169765_or.jpg"/>
          <p:cNvPicPr>
            <a:picLocks noChangeAspect="1"/>
          </p:cNvPicPr>
          <p:nvPr/>
        </p:nvPicPr>
        <p:blipFill>
          <a:blip r:embed="rId4"/>
          <a:srcRect t="4"/>
          <a:stretch>
            <a:fillRect/>
          </a:stretch>
        </p:blipFill>
        <p:spPr>
          <a:xfrm>
            <a:off x="18799438" y="7697256"/>
            <a:ext cx="3929300" cy="3269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8" y="0"/>
                </a:moveTo>
                <a:cubicBezTo>
                  <a:pt x="4227" y="466"/>
                  <a:pt x="3676" y="1004"/>
                  <a:pt x="3163" y="1621"/>
                </a:cubicBezTo>
                <a:cubicBezTo>
                  <a:pt x="1055" y="4155"/>
                  <a:pt x="0" y="7477"/>
                  <a:pt x="0" y="10799"/>
                </a:cubicBezTo>
                <a:cubicBezTo>
                  <a:pt x="0" y="14121"/>
                  <a:pt x="1055" y="17445"/>
                  <a:pt x="3163" y="19979"/>
                </a:cubicBezTo>
                <a:cubicBezTo>
                  <a:pt x="3676" y="20596"/>
                  <a:pt x="4227" y="21134"/>
                  <a:pt x="4808" y="21600"/>
                </a:cubicBezTo>
                <a:lnTo>
                  <a:pt x="16790" y="21600"/>
                </a:lnTo>
                <a:cubicBezTo>
                  <a:pt x="17370" y="21134"/>
                  <a:pt x="17924" y="20596"/>
                  <a:pt x="18437" y="19979"/>
                </a:cubicBezTo>
                <a:cubicBezTo>
                  <a:pt x="20545" y="17445"/>
                  <a:pt x="21600" y="14121"/>
                  <a:pt x="21600" y="10799"/>
                </a:cubicBezTo>
                <a:cubicBezTo>
                  <a:pt x="21600" y="7477"/>
                  <a:pt x="20545" y="4155"/>
                  <a:pt x="18437" y="1621"/>
                </a:cubicBezTo>
                <a:cubicBezTo>
                  <a:pt x="17924" y="1004"/>
                  <a:pt x="17370" y="466"/>
                  <a:pt x="16790" y="0"/>
                </a:cubicBezTo>
                <a:lnTo>
                  <a:pt x="480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65" name="image63.jpeg" descr="shutterstock_357428987-small.jpg"/>
          <p:cNvPicPr>
            <a:picLocks noChangeAspect="1"/>
          </p:cNvPicPr>
          <p:nvPr/>
        </p:nvPicPr>
        <p:blipFill>
          <a:blip r:embed="rId5"/>
          <a:srcRect t="7283" r="44171" b="3809"/>
          <a:stretch>
            <a:fillRect/>
          </a:stretch>
        </p:blipFill>
        <p:spPr>
          <a:xfrm rot="12072863">
            <a:off x="13055719" y="1780461"/>
            <a:ext cx="3715091" cy="3929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5" h="21216" extrusionOk="0">
                <a:moveTo>
                  <a:pt x="9789" y="4"/>
                </a:moveTo>
                <a:cubicBezTo>
                  <a:pt x="5777" y="-106"/>
                  <a:pt x="1904" y="2070"/>
                  <a:pt x="0" y="5815"/>
                </a:cubicBezTo>
                <a:lnTo>
                  <a:pt x="2" y="15424"/>
                </a:lnTo>
                <a:cubicBezTo>
                  <a:pt x="1076" y="17525"/>
                  <a:pt x="2855" y="19287"/>
                  <a:pt x="5190" y="20313"/>
                </a:cubicBezTo>
                <a:cubicBezTo>
                  <a:pt x="7881" y="21494"/>
                  <a:pt x="10797" y="21476"/>
                  <a:pt x="13338" y="20493"/>
                </a:cubicBezTo>
                <a:cubicBezTo>
                  <a:pt x="15880" y="19511"/>
                  <a:pt x="18042" y="17563"/>
                  <a:pt x="19228" y="14884"/>
                </a:cubicBezTo>
                <a:cubicBezTo>
                  <a:pt x="21600" y="9524"/>
                  <a:pt x="19162" y="3264"/>
                  <a:pt x="13779" y="902"/>
                </a:cubicBezTo>
                <a:cubicBezTo>
                  <a:pt x="12479" y="331"/>
                  <a:pt x="11127" y="40"/>
                  <a:pt x="9789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6" name="image65.jpeg" descr="shutterstock_604087613.jpg"/>
          <p:cNvPicPr>
            <a:picLocks noChangeAspect="1"/>
          </p:cNvPicPr>
          <p:nvPr/>
        </p:nvPicPr>
        <p:blipFill>
          <a:blip r:embed="rId6"/>
          <a:srcRect l="4912" r="4902"/>
          <a:stretch>
            <a:fillRect/>
          </a:stretch>
        </p:blipFill>
        <p:spPr>
          <a:xfrm>
            <a:off x="13052839" y="7420379"/>
            <a:ext cx="3929203" cy="3929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7" name="image66.png" descr="розмарин.png"/>
          <p:cNvPicPr>
            <a:picLocks noChangeAspect="1"/>
          </p:cNvPicPr>
          <p:nvPr/>
        </p:nvPicPr>
        <p:blipFill>
          <a:blip r:embed="rId7"/>
          <a:srcRect l="2632" t="2626" r="2620" b="2621"/>
          <a:stretch>
            <a:fillRect/>
          </a:stretch>
        </p:blipFill>
        <p:spPr>
          <a:xfrm>
            <a:off x="18798463" y="1819926"/>
            <a:ext cx="3929204" cy="3929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70" name="Group 670"/>
          <p:cNvGrpSpPr/>
          <p:nvPr/>
        </p:nvGrpSpPr>
        <p:grpSpPr>
          <a:xfrm>
            <a:off x="7312229" y="7369629"/>
            <a:ext cx="3924352" cy="3924327"/>
            <a:chOff x="126974" y="126987"/>
            <a:chExt cx="3924350" cy="3924325"/>
          </a:xfrm>
        </p:grpSpPr>
        <p:sp>
          <p:nvSpPr>
            <p:cNvPr id="668" name="Shape 668"/>
            <p:cNvSpPr/>
            <p:nvPr/>
          </p:nvSpPr>
          <p:spPr>
            <a:xfrm>
              <a:off x="127000" y="127000"/>
              <a:ext cx="3924300" cy="392430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669" name="горечавка2.png"/>
            <p:cNvPicPr>
              <a:picLocks noChangeAspect="1"/>
            </p:cNvPicPr>
            <p:nvPr/>
          </p:nvPicPr>
          <p:blipFill>
            <a:blip r:embed="rId8"/>
            <a:srcRect l="17501" t="3087" r="20701" b="14378"/>
            <a:stretch>
              <a:fillRect/>
            </a:stretch>
          </p:blipFill>
          <p:spPr>
            <a:xfrm>
              <a:off x="126974" y="126987"/>
              <a:ext cx="3924352" cy="39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10874919" y="5663086"/>
            <a:ext cx="4539471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гриб чага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Inonotus obliquus</a:t>
            </a:r>
          </a:p>
        </p:txBody>
      </p:sp>
      <p:sp>
        <p:nvSpPr>
          <p:cNvPr id="676" name="Shape 676"/>
          <p:cNvSpPr/>
          <p:nvPr/>
        </p:nvSpPr>
        <p:spPr>
          <a:xfrm>
            <a:off x="17131529" y="5663086"/>
            <a:ext cx="5484033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родиола розовая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Rhodiola rosea root</a:t>
            </a:r>
          </a:p>
        </p:txBody>
      </p:sp>
      <p:sp>
        <p:nvSpPr>
          <p:cNvPr id="677" name="Shape 677"/>
          <p:cNvSpPr/>
          <p:nvPr/>
        </p:nvSpPr>
        <p:spPr>
          <a:xfrm>
            <a:off x="17603810" y="11198096"/>
            <a:ext cx="4539470" cy="157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316477">
              <a:lnSpc>
                <a:spcPct val="99000"/>
              </a:lnSpc>
              <a:spcBef>
                <a:spcPts val="0"/>
              </a:spcBef>
              <a:defRPr sz="28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корень элеутерококка</a:t>
            </a:r>
            <a:endParaRPr spc="142"/>
          </a:p>
          <a:p>
            <a:pPr algn="ctr" defTabSz="2316477">
              <a:lnSpc>
                <a:spcPct val="99000"/>
              </a:lnSpc>
              <a:spcBef>
                <a:spcPts val="0"/>
              </a:spcBef>
              <a:defRPr sz="2000" i="1">
                <a:latin typeface="Arial"/>
                <a:ea typeface="Arial"/>
                <a:cs typeface="Arial"/>
                <a:sym typeface="Arial"/>
              </a:defRPr>
            </a:pPr>
            <a:r>
              <a:t>Eleutherococcus senticosus root</a:t>
            </a:r>
          </a:p>
        </p:txBody>
      </p:sp>
      <p:sp>
        <p:nvSpPr>
          <p:cNvPr id="678" name="Shape 678"/>
          <p:cNvSpPr/>
          <p:nvPr/>
        </p:nvSpPr>
        <p:spPr>
          <a:xfrm>
            <a:off x="10064432" y="11198096"/>
            <a:ext cx="6160441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эхинацея пурпурная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Echinacea purpurea herb</a:t>
            </a:r>
          </a:p>
        </p:txBody>
      </p:sp>
      <p:grpSp>
        <p:nvGrpSpPr>
          <p:cNvPr id="683" name="Group 683"/>
          <p:cNvGrpSpPr/>
          <p:nvPr/>
        </p:nvGrpSpPr>
        <p:grpSpPr>
          <a:xfrm>
            <a:off x="11144283" y="1813550"/>
            <a:ext cx="10714633" cy="9452827"/>
            <a:chOff x="-60" y="0"/>
            <a:chExt cx="10714631" cy="9452825"/>
          </a:xfrm>
        </p:grpSpPr>
        <p:pic>
          <p:nvPicPr>
            <p:cNvPr id="679" name="image67.png" descr="чага.png"/>
            <p:cNvPicPr>
              <a:picLocks noChangeAspect="1"/>
            </p:cNvPicPr>
            <p:nvPr/>
          </p:nvPicPr>
          <p:blipFill>
            <a:blip r:embed="rId3"/>
            <a:srcRect l="2227" t="2239" r="2240" b="2241"/>
            <a:stretch>
              <a:fillRect/>
            </a:stretch>
          </p:blipFill>
          <p:spPr>
            <a:xfrm>
              <a:off x="-61" y="-1"/>
              <a:ext cx="3896043" cy="389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2" y="0"/>
                    <a:pt x="4804" y="1004"/>
                    <a:pt x="2882" y="3015"/>
                  </a:cubicBezTo>
                  <a:cubicBezTo>
                    <a:pt x="-960" y="7037"/>
                    <a:pt x="-960" y="13557"/>
                    <a:pt x="2882" y="17579"/>
                  </a:cubicBezTo>
                  <a:cubicBezTo>
                    <a:pt x="6725" y="21600"/>
                    <a:pt x="12955" y="21600"/>
                    <a:pt x="16798" y="17579"/>
                  </a:cubicBezTo>
                  <a:cubicBezTo>
                    <a:pt x="20640" y="13557"/>
                    <a:pt x="20640" y="7037"/>
                    <a:pt x="16798" y="3015"/>
                  </a:cubicBezTo>
                  <a:cubicBezTo>
                    <a:pt x="14876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80" name="image68.jpeg" descr="shutterstock_435092947.jpg"/>
            <p:cNvPicPr>
              <a:picLocks noChangeAspect="1"/>
            </p:cNvPicPr>
            <p:nvPr/>
          </p:nvPicPr>
          <p:blipFill>
            <a:blip r:embed="rId4"/>
            <a:srcRect l="8780" r="8791"/>
            <a:stretch>
              <a:fillRect/>
            </a:stretch>
          </p:blipFill>
          <p:spPr>
            <a:xfrm>
              <a:off x="6817952" y="16812"/>
              <a:ext cx="3896043" cy="389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3"/>
                    <a:pt x="2882" y="3162"/>
                  </a:cubicBezTo>
                  <a:cubicBezTo>
                    <a:pt x="-960" y="7380"/>
                    <a:pt x="-960" y="14218"/>
                    <a:pt x="2882" y="18436"/>
                  </a:cubicBezTo>
                  <a:cubicBezTo>
                    <a:pt x="4804" y="20544"/>
                    <a:pt x="7322" y="21600"/>
                    <a:pt x="9840" y="21600"/>
                  </a:cubicBezTo>
                  <a:cubicBezTo>
                    <a:pt x="12358" y="21600"/>
                    <a:pt x="14876" y="20544"/>
                    <a:pt x="16798" y="18436"/>
                  </a:cubicBezTo>
                  <a:cubicBezTo>
                    <a:pt x="20640" y="14218"/>
                    <a:pt x="20640" y="7380"/>
                    <a:pt x="16798" y="3162"/>
                  </a:cubicBezTo>
                  <a:cubicBezTo>
                    <a:pt x="14876" y="1053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81" name="image69.png" descr="эхинацея.png"/>
            <p:cNvPicPr>
              <a:picLocks noChangeAspect="1"/>
            </p:cNvPicPr>
            <p:nvPr/>
          </p:nvPicPr>
          <p:blipFill>
            <a:blip r:embed="rId5"/>
            <a:srcRect l="1736" t="1749" r="1749" b="1750"/>
            <a:stretch>
              <a:fillRect/>
            </a:stretch>
          </p:blipFill>
          <p:spPr>
            <a:xfrm>
              <a:off x="-60" y="5557191"/>
              <a:ext cx="3896042" cy="3895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2" y="0"/>
                    <a:pt x="4804" y="1004"/>
                    <a:pt x="2882" y="3015"/>
                  </a:cubicBezTo>
                  <a:cubicBezTo>
                    <a:pt x="-960" y="7037"/>
                    <a:pt x="-960" y="13557"/>
                    <a:pt x="2882" y="17579"/>
                  </a:cubicBezTo>
                  <a:cubicBezTo>
                    <a:pt x="6725" y="21600"/>
                    <a:pt x="12955" y="21600"/>
                    <a:pt x="16798" y="17579"/>
                  </a:cubicBezTo>
                  <a:cubicBezTo>
                    <a:pt x="20640" y="13557"/>
                    <a:pt x="20640" y="7037"/>
                    <a:pt x="16798" y="3015"/>
                  </a:cubicBezTo>
                  <a:cubicBezTo>
                    <a:pt x="14876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82" name="image70.jpeg" descr="shutterstock_1429895300.jpg"/>
            <p:cNvPicPr>
              <a:picLocks noChangeAspect="1"/>
            </p:cNvPicPr>
            <p:nvPr/>
          </p:nvPicPr>
          <p:blipFill>
            <a:blip r:embed="rId6"/>
            <a:srcRect l="16067" r="16076"/>
            <a:stretch>
              <a:fillRect/>
            </a:stretch>
          </p:blipFill>
          <p:spPr>
            <a:xfrm>
              <a:off x="6818529" y="5557191"/>
              <a:ext cx="3896043" cy="389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3"/>
                    <a:pt x="2882" y="3162"/>
                  </a:cubicBezTo>
                  <a:cubicBezTo>
                    <a:pt x="-960" y="7380"/>
                    <a:pt x="-960" y="14218"/>
                    <a:pt x="2882" y="18436"/>
                  </a:cubicBezTo>
                  <a:cubicBezTo>
                    <a:pt x="4804" y="20544"/>
                    <a:pt x="7322" y="21600"/>
                    <a:pt x="9840" y="21600"/>
                  </a:cubicBezTo>
                  <a:cubicBezTo>
                    <a:pt x="12358" y="21600"/>
                    <a:pt x="14876" y="20544"/>
                    <a:pt x="16798" y="18436"/>
                  </a:cubicBezTo>
                  <a:cubicBezTo>
                    <a:pt x="20640" y="14218"/>
                    <a:pt x="20640" y="7380"/>
                    <a:pt x="16798" y="3162"/>
                  </a:cubicBezTo>
                  <a:cubicBezTo>
                    <a:pt x="14876" y="1053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84" name="Shape 684"/>
          <p:cNvSpPr/>
          <p:nvPr/>
        </p:nvSpPr>
        <p:spPr>
          <a:xfrm>
            <a:off x="957978" y="2830938"/>
            <a:ext cx="9264829" cy="46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Адаптогены повышают неспеци-фическую сопротивляемость организма. 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Усиливают обмен веществ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организме, улучшают транспорт кислорода, помогают справиться </a:t>
            </a:r>
            <a:endParaRPr spc="114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 стрессом и переутомлением.</a:t>
            </a:r>
          </a:p>
        </p:txBody>
      </p:sp>
      <p:sp>
        <p:nvSpPr>
          <p:cNvPr id="685" name="Shape 685"/>
          <p:cNvSpPr>
            <a:spLocks noGrp="1"/>
          </p:cNvSpPr>
          <p:nvPr>
            <p:ph type="title"/>
          </p:nvPr>
        </p:nvSpPr>
        <p:spPr>
          <a:xfrm>
            <a:off x="928564" y="822055"/>
            <a:ext cx="22672624" cy="219269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0000" b="1" spc="300">
                <a:solidFill>
                  <a:srgbClr val="3D5751"/>
                </a:solidFill>
              </a:defRPr>
            </a:lvl1pPr>
          </a:lstStyle>
          <a:p>
            <a:r>
              <a:t>Экстракты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/>
        </p:nvSpPr>
        <p:spPr>
          <a:xfrm>
            <a:off x="-8469" y="-50800"/>
            <a:ext cx="24434806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0" name="Shape 690"/>
          <p:cNvSpPr/>
          <p:nvPr/>
        </p:nvSpPr>
        <p:spPr>
          <a:xfrm>
            <a:off x="13840572" y="5159857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77500" lnSpcReduction="2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трава </a:t>
            </a:r>
            <a:r>
              <a:rPr dirty="0" err="1"/>
              <a:t>золототысячник</a:t>
            </a:r>
            <a:r>
              <a:rPr lang="ru-RU" dirty="0"/>
              <a:t>а</a:t>
            </a:r>
            <a:endParaRPr spc="150" dirty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Centaurium</a:t>
            </a:r>
            <a:r>
              <a:rPr dirty="0"/>
              <a:t> </a:t>
            </a:r>
            <a:r>
              <a:rPr dirty="0" err="1"/>
              <a:t>erythraea</a:t>
            </a:r>
            <a:r>
              <a:rPr dirty="0"/>
              <a:t> herb</a:t>
            </a:r>
          </a:p>
        </p:txBody>
      </p:sp>
      <p:sp>
        <p:nvSpPr>
          <p:cNvPr id="691" name="Shape 691"/>
          <p:cNvSpPr/>
          <p:nvPr/>
        </p:nvSpPr>
        <p:spPr>
          <a:xfrm>
            <a:off x="18738344" y="5159857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цветки календулы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Calendula officinalis flower</a:t>
            </a:r>
          </a:p>
        </p:txBody>
      </p:sp>
      <p:sp>
        <p:nvSpPr>
          <p:cNvPr id="692" name="Shape 692"/>
          <p:cNvSpPr/>
          <p:nvPr/>
        </p:nvSpPr>
        <p:spPr>
          <a:xfrm>
            <a:off x="18755275" y="11236196"/>
            <a:ext cx="4539471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ягоды облепихи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Hippophaë rhamnoides fruit</a:t>
            </a:r>
          </a:p>
        </p:txBody>
      </p:sp>
      <p:sp>
        <p:nvSpPr>
          <p:cNvPr id="693" name="Shape 693"/>
          <p:cNvSpPr/>
          <p:nvPr/>
        </p:nvSpPr>
        <p:spPr>
          <a:xfrm>
            <a:off x="8925865" y="11236196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листья крапивы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Urtica diolica leaf</a:t>
            </a:r>
          </a:p>
        </p:txBody>
      </p:sp>
      <p:sp>
        <p:nvSpPr>
          <p:cNvPr id="694" name="Shape 694"/>
          <p:cNvSpPr/>
          <p:nvPr/>
        </p:nvSpPr>
        <p:spPr>
          <a:xfrm>
            <a:off x="13030085" y="11236196"/>
            <a:ext cx="616044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плоды шиповника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Rosa canina fruit</a:t>
            </a:r>
          </a:p>
        </p:txBody>
      </p:sp>
      <p:sp>
        <p:nvSpPr>
          <p:cNvPr id="695" name="Shape 695"/>
          <p:cNvSpPr/>
          <p:nvPr/>
        </p:nvSpPr>
        <p:spPr>
          <a:xfrm>
            <a:off x="8925865" y="5159857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цветки липы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Tilia cordata flower</a:t>
            </a:r>
          </a:p>
        </p:txBody>
      </p:sp>
      <p:grpSp>
        <p:nvGrpSpPr>
          <p:cNvPr id="698" name="Group 698"/>
          <p:cNvGrpSpPr/>
          <p:nvPr/>
        </p:nvGrpSpPr>
        <p:grpSpPr>
          <a:xfrm>
            <a:off x="8769297" y="1055312"/>
            <a:ext cx="4860909" cy="4860909"/>
            <a:chOff x="0" y="0"/>
            <a:chExt cx="4860907" cy="4860907"/>
          </a:xfrm>
        </p:grpSpPr>
        <p:sp>
          <p:nvSpPr>
            <p:cNvPr id="696" name="Shape 696"/>
            <p:cNvSpPr/>
            <p:nvPr/>
          </p:nvSpPr>
          <p:spPr>
            <a:xfrm rot="19692252">
              <a:off x="665193" y="665193"/>
              <a:ext cx="3530521" cy="353052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97" name="image71.png" descr="lipa.png"/>
            <p:cNvPicPr>
              <a:picLocks noChangeAspect="1"/>
            </p:cNvPicPr>
            <p:nvPr/>
          </p:nvPicPr>
          <p:blipFill>
            <a:blip r:embed="rId3"/>
            <a:srcRect l="13048" r="13049"/>
            <a:stretch>
              <a:fillRect/>
            </a:stretch>
          </p:blipFill>
          <p:spPr>
            <a:xfrm rot="19692252">
              <a:off x="603497" y="761896"/>
              <a:ext cx="3530060" cy="318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extrusionOk="0">
                  <a:moveTo>
                    <a:pt x="7083" y="0"/>
                  </a:moveTo>
                  <a:cubicBezTo>
                    <a:pt x="5544" y="544"/>
                    <a:pt x="4094" y="1553"/>
                    <a:pt x="2882" y="3027"/>
                  </a:cubicBezTo>
                  <a:cubicBezTo>
                    <a:pt x="-961" y="7701"/>
                    <a:pt x="-961" y="15279"/>
                    <a:pt x="2882" y="19953"/>
                  </a:cubicBezTo>
                  <a:cubicBezTo>
                    <a:pt x="3407" y="20592"/>
                    <a:pt x="3979" y="21136"/>
                    <a:pt x="4583" y="21600"/>
                  </a:cubicBezTo>
                  <a:lnTo>
                    <a:pt x="15097" y="21600"/>
                  </a:lnTo>
                  <a:cubicBezTo>
                    <a:pt x="15700" y="21136"/>
                    <a:pt x="16271" y="20592"/>
                    <a:pt x="16796" y="19953"/>
                  </a:cubicBezTo>
                  <a:cubicBezTo>
                    <a:pt x="20639" y="15279"/>
                    <a:pt x="20639" y="7701"/>
                    <a:pt x="16796" y="3027"/>
                  </a:cubicBezTo>
                  <a:cubicBezTo>
                    <a:pt x="15584" y="1553"/>
                    <a:pt x="14134" y="544"/>
                    <a:pt x="12595" y="0"/>
                  </a:cubicBezTo>
                  <a:lnTo>
                    <a:pt x="708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01" name="Group 701"/>
          <p:cNvGrpSpPr/>
          <p:nvPr/>
        </p:nvGrpSpPr>
        <p:grpSpPr>
          <a:xfrm>
            <a:off x="18577439" y="1001514"/>
            <a:ext cx="4937140" cy="4930102"/>
            <a:chOff x="51" y="38"/>
            <a:chExt cx="4937138" cy="4930100"/>
          </a:xfrm>
        </p:grpSpPr>
        <p:sp>
          <p:nvSpPr>
            <p:cNvPr id="699" name="Shape 699"/>
            <p:cNvSpPr/>
            <p:nvPr/>
          </p:nvSpPr>
          <p:spPr>
            <a:xfrm rot="529400">
              <a:off x="682383" y="724350"/>
              <a:ext cx="3530521" cy="353052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0" name="image72.png" descr="calenda.png"/>
            <p:cNvPicPr>
              <a:picLocks noChangeAspect="1"/>
            </p:cNvPicPr>
            <p:nvPr/>
          </p:nvPicPr>
          <p:blipFill>
            <a:blip r:embed="rId4"/>
            <a:srcRect l="17608" t="4742" r="8385" b="5"/>
            <a:stretch>
              <a:fillRect/>
            </a:stretch>
          </p:blipFill>
          <p:spPr>
            <a:xfrm rot="2437148">
              <a:off x="702923" y="731967"/>
              <a:ext cx="3531395" cy="346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0" h="21542" extrusionOk="0">
                  <a:moveTo>
                    <a:pt x="10108" y="5"/>
                  </a:moveTo>
                  <a:cubicBezTo>
                    <a:pt x="8149" y="-58"/>
                    <a:pt x="6259" y="538"/>
                    <a:pt x="4654" y="1648"/>
                  </a:cubicBezTo>
                  <a:cubicBezTo>
                    <a:pt x="2516" y="3127"/>
                    <a:pt x="883" y="5518"/>
                    <a:pt x="262" y="8467"/>
                  </a:cubicBezTo>
                  <a:cubicBezTo>
                    <a:pt x="-951" y="14237"/>
                    <a:pt x="2168" y="19997"/>
                    <a:pt x="7252" y="21542"/>
                  </a:cubicBezTo>
                  <a:lnTo>
                    <a:pt x="12469" y="21542"/>
                  </a:lnTo>
                  <a:cubicBezTo>
                    <a:pt x="15814" y="20503"/>
                    <a:pt x="18559" y="17516"/>
                    <a:pt x="19408" y="13477"/>
                  </a:cubicBezTo>
                  <a:cubicBezTo>
                    <a:pt x="20649" y="7578"/>
                    <a:pt x="17367" y="1678"/>
                    <a:pt x="12080" y="294"/>
                  </a:cubicBezTo>
                  <a:cubicBezTo>
                    <a:pt x="11419" y="121"/>
                    <a:pt x="10761" y="26"/>
                    <a:pt x="10108" y="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04" name="Group 704"/>
          <p:cNvGrpSpPr/>
          <p:nvPr/>
        </p:nvGrpSpPr>
        <p:grpSpPr>
          <a:xfrm>
            <a:off x="8755891" y="7090910"/>
            <a:ext cx="4879442" cy="4879442"/>
            <a:chOff x="-1" y="0"/>
            <a:chExt cx="4879440" cy="4879440"/>
          </a:xfrm>
        </p:grpSpPr>
        <p:sp>
          <p:nvSpPr>
            <p:cNvPr id="702" name="Shape 702"/>
            <p:cNvSpPr/>
            <p:nvPr/>
          </p:nvSpPr>
          <p:spPr>
            <a:xfrm rot="18165696">
              <a:off x="674459" y="674459"/>
              <a:ext cx="3530521" cy="353052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3" name="image73.png" descr="kropivka.png"/>
            <p:cNvPicPr>
              <a:picLocks noChangeAspect="1"/>
            </p:cNvPicPr>
            <p:nvPr/>
          </p:nvPicPr>
          <p:blipFill>
            <a:blip r:embed="rId5"/>
            <a:srcRect l="144" r="143" b="7"/>
            <a:stretch>
              <a:fillRect/>
            </a:stretch>
          </p:blipFill>
          <p:spPr>
            <a:xfrm rot="20073446">
              <a:off x="673772" y="801573"/>
              <a:ext cx="3531709" cy="327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2" h="21600" extrusionOk="0">
                  <a:moveTo>
                    <a:pt x="6243" y="0"/>
                  </a:moveTo>
                  <a:cubicBezTo>
                    <a:pt x="5706" y="253"/>
                    <a:pt x="5188" y="551"/>
                    <a:pt x="4697" y="908"/>
                  </a:cubicBezTo>
                  <a:cubicBezTo>
                    <a:pt x="2539" y="2477"/>
                    <a:pt x="890" y="5015"/>
                    <a:pt x="264" y="8143"/>
                  </a:cubicBezTo>
                  <a:cubicBezTo>
                    <a:pt x="-874" y="13830"/>
                    <a:pt x="1764" y="19508"/>
                    <a:pt x="6258" y="21600"/>
                  </a:cubicBezTo>
                  <a:lnTo>
                    <a:pt x="13605" y="21600"/>
                  </a:lnTo>
                  <a:cubicBezTo>
                    <a:pt x="16507" y="20236"/>
                    <a:pt x="18820" y="17299"/>
                    <a:pt x="19588" y="13460"/>
                  </a:cubicBezTo>
                  <a:cubicBezTo>
                    <a:pt x="20726" y="7771"/>
                    <a:pt x="18087" y="2092"/>
                    <a:pt x="13591" y="0"/>
                  </a:cubicBezTo>
                  <a:lnTo>
                    <a:pt x="624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07" name="Group 707"/>
          <p:cNvGrpSpPr/>
          <p:nvPr/>
        </p:nvGrpSpPr>
        <p:grpSpPr>
          <a:xfrm>
            <a:off x="13813613" y="7264928"/>
            <a:ext cx="4576689" cy="4531603"/>
            <a:chOff x="161" y="66"/>
            <a:chExt cx="4576688" cy="4531602"/>
          </a:xfrm>
        </p:grpSpPr>
        <p:sp>
          <p:nvSpPr>
            <p:cNvPr id="705" name="Shape 705"/>
            <p:cNvSpPr/>
            <p:nvPr/>
          </p:nvSpPr>
          <p:spPr>
            <a:xfrm rot="21033539">
              <a:off x="523153" y="500583"/>
              <a:ext cx="3530522" cy="353052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6" name="image74.png" descr="шиповник.png"/>
            <p:cNvPicPr>
              <a:picLocks noChangeAspect="1"/>
            </p:cNvPicPr>
            <p:nvPr/>
          </p:nvPicPr>
          <p:blipFill>
            <a:blip r:embed="rId6"/>
            <a:srcRect l="9761" r="651"/>
            <a:stretch>
              <a:fillRect/>
            </a:stretch>
          </p:blipFill>
          <p:spPr>
            <a:xfrm rot="1341288">
              <a:off x="523172" y="541934"/>
              <a:ext cx="3530667" cy="344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6" h="21600" extrusionOk="0">
                  <a:moveTo>
                    <a:pt x="7753" y="0"/>
                  </a:moveTo>
                  <a:cubicBezTo>
                    <a:pt x="6649" y="269"/>
                    <a:pt x="5595" y="737"/>
                    <a:pt x="4646" y="1400"/>
                  </a:cubicBezTo>
                  <a:cubicBezTo>
                    <a:pt x="2509" y="2891"/>
                    <a:pt x="881" y="5301"/>
                    <a:pt x="262" y="8274"/>
                  </a:cubicBezTo>
                  <a:cubicBezTo>
                    <a:pt x="-977" y="14220"/>
                    <a:pt x="2299" y="20168"/>
                    <a:pt x="7580" y="21563"/>
                  </a:cubicBezTo>
                  <a:cubicBezTo>
                    <a:pt x="7635" y="21577"/>
                    <a:pt x="7689" y="21587"/>
                    <a:pt x="7744" y="21600"/>
                  </a:cubicBezTo>
                  <a:lnTo>
                    <a:pt x="11893" y="21600"/>
                  </a:lnTo>
                  <a:cubicBezTo>
                    <a:pt x="15483" y="20725"/>
                    <a:pt x="18489" y="17619"/>
                    <a:pt x="19384" y="13326"/>
                  </a:cubicBezTo>
                  <a:cubicBezTo>
                    <a:pt x="20623" y="7380"/>
                    <a:pt x="17345" y="1430"/>
                    <a:pt x="12063" y="35"/>
                  </a:cubicBezTo>
                  <a:cubicBezTo>
                    <a:pt x="12008" y="21"/>
                    <a:pt x="11957" y="13"/>
                    <a:pt x="11902" y="0"/>
                  </a:cubicBezTo>
                  <a:lnTo>
                    <a:pt x="775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10" name="Group 710"/>
          <p:cNvGrpSpPr/>
          <p:nvPr/>
        </p:nvGrpSpPr>
        <p:grpSpPr>
          <a:xfrm>
            <a:off x="18612216" y="7146802"/>
            <a:ext cx="4796811" cy="4796811"/>
            <a:chOff x="0" y="0"/>
            <a:chExt cx="4796809" cy="4796809"/>
          </a:xfrm>
        </p:grpSpPr>
        <p:sp>
          <p:nvSpPr>
            <p:cNvPr id="708" name="Shape 708"/>
            <p:cNvSpPr/>
            <p:nvPr/>
          </p:nvSpPr>
          <p:spPr>
            <a:xfrm rot="9066680">
              <a:off x="633143" y="633143"/>
              <a:ext cx="3530521" cy="353052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9" name="image75.png" descr="облепиха.png"/>
            <p:cNvPicPr>
              <a:picLocks noChangeAspect="1"/>
            </p:cNvPicPr>
            <p:nvPr/>
          </p:nvPicPr>
          <p:blipFill>
            <a:blip r:embed="rId7"/>
            <a:srcRect l="3671"/>
            <a:stretch>
              <a:fillRect/>
            </a:stretch>
          </p:blipFill>
          <p:spPr>
            <a:xfrm rot="10974428">
              <a:off x="869440" y="817733"/>
              <a:ext cx="3289367" cy="3115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5912" y="0"/>
                  </a:moveTo>
                  <a:cubicBezTo>
                    <a:pt x="5693" y="128"/>
                    <a:pt x="5472" y="255"/>
                    <a:pt x="5262" y="399"/>
                  </a:cubicBezTo>
                  <a:cubicBezTo>
                    <a:pt x="2845" y="2049"/>
                    <a:pt x="997" y="4714"/>
                    <a:pt x="296" y="8004"/>
                  </a:cubicBezTo>
                  <a:cubicBezTo>
                    <a:pt x="-883" y="13535"/>
                    <a:pt x="1558" y="19055"/>
                    <a:pt x="5915" y="21597"/>
                  </a:cubicBezTo>
                  <a:lnTo>
                    <a:pt x="16325" y="21600"/>
                  </a:lnTo>
                  <a:cubicBezTo>
                    <a:pt x="18125" y="20547"/>
                    <a:pt x="19660" y="18969"/>
                    <a:pt x="20715" y="16983"/>
                  </a:cubicBezTo>
                  <a:lnTo>
                    <a:pt x="20717" y="4642"/>
                  </a:lnTo>
                  <a:cubicBezTo>
                    <a:pt x="19690" y="2704"/>
                    <a:pt x="18184" y="1083"/>
                    <a:pt x="16328" y="0"/>
                  </a:cubicBezTo>
                  <a:lnTo>
                    <a:pt x="591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711" name="Shape 711"/>
          <p:cNvSpPr/>
          <p:nvPr/>
        </p:nvSpPr>
        <p:spPr>
          <a:xfrm>
            <a:off x="925181" y="2775598"/>
            <a:ext cx="7129510" cy="46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defRPr sz="38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Активируют выработку интерферона, </a:t>
            </a:r>
            <a:r>
              <a:rPr>
                <a:solidFill>
                  <a:srgbClr val="535353"/>
                </a:solidFill>
              </a:rPr>
              <a:t>способствуют синтезу антител, принимают участие в стимуляции выработки клеток, ответ-ственных </a:t>
            </a:r>
            <a:r>
              <a:t>за ликвидацию вирусов и бактерий.</a:t>
            </a:r>
          </a:p>
        </p:txBody>
      </p:sp>
      <p:sp>
        <p:nvSpPr>
          <p:cNvPr id="712" name="Shape 712"/>
          <p:cNvSpPr>
            <a:spLocks noGrp="1"/>
          </p:cNvSpPr>
          <p:nvPr>
            <p:ph type="title"/>
          </p:nvPr>
        </p:nvSpPr>
        <p:spPr>
          <a:xfrm>
            <a:off x="912947" y="825209"/>
            <a:ext cx="22672624" cy="2192697"/>
          </a:xfrm>
          <a:prstGeom prst="rect">
            <a:avLst/>
          </a:prstGeom>
        </p:spPr>
        <p:txBody>
          <a:bodyPr lIns="243798" tIns="243798" rIns="243798" bIns="243798" anchor="t"/>
          <a:lstStyle>
            <a:lvl1pPr algn="l" defTabSz="2438400"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Экстракты</a:t>
            </a:r>
          </a:p>
        </p:txBody>
      </p:sp>
      <p:pic>
        <p:nvPicPr>
          <p:cNvPr id="713" name="золото.jpg"/>
          <p:cNvPicPr>
            <a:picLocks noChangeAspect="1"/>
          </p:cNvPicPr>
          <p:nvPr/>
        </p:nvPicPr>
        <p:blipFill>
          <a:blip r:embed="rId8"/>
          <a:srcRect l="33081" t="3865" r="3212"/>
          <a:stretch>
            <a:fillRect/>
          </a:stretch>
        </p:blipFill>
        <p:spPr>
          <a:xfrm flipH="1">
            <a:off x="14336757" y="1702604"/>
            <a:ext cx="3530434" cy="3528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6"/>
                  <a:pt x="2882" y="3166"/>
                </a:cubicBezTo>
                <a:cubicBezTo>
                  <a:pt x="-961" y="7386"/>
                  <a:pt x="-961" y="14228"/>
                  <a:pt x="2882" y="18449"/>
                </a:cubicBezTo>
                <a:cubicBezTo>
                  <a:pt x="4731" y="20480"/>
                  <a:pt x="7133" y="21524"/>
                  <a:pt x="9556" y="21600"/>
                </a:cubicBezTo>
                <a:lnTo>
                  <a:pt x="10122" y="21600"/>
                </a:lnTo>
                <a:cubicBezTo>
                  <a:pt x="12545" y="21524"/>
                  <a:pt x="14947" y="20480"/>
                  <a:pt x="16796" y="18449"/>
                </a:cubicBezTo>
                <a:cubicBezTo>
                  <a:pt x="20639" y="14228"/>
                  <a:pt x="20639" y="7386"/>
                  <a:pt x="16796" y="3166"/>
                </a:cubicBezTo>
                <a:cubicBezTo>
                  <a:pt x="14875" y="105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image76.jpeg" descr="back3.jpg"/>
          <p:cNvPicPr>
            <a:picLocks noChangeAspect="1"/>
          </p:cNvPicPr>
          <p:nvPr/>
        </p:nvPicPr>
        <p:blipFill>
          <a:blip r:embed="rId2"/>
          <a:srcRect r="6748" b="6973"/>
          <a:stretch>
            <a:fillRect/>
          </a:stretch>
        </p:blipFill>
        <p:spPr>
          <a:xfrm>
            <a:off x="-49064" y="0"/>
            <a:ext cx="24603733" cy="13806228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718"/>
          <p:cNvSpPr>
            <a:spLocks noGrp="1"/>
          </p:cNvSpPr>
          <p:nvPr>
            <p:ph type="subTitle" sz="half" idx="1"/>
          </p:nvPr>
        </p:nvSpPr>
        <p:spPr>
          <a:xfrm>
            <a:off x="14554922" y="1694373"/>
            <a:ext cx="9652411" cy="11893026"/>
          </a:xfrm>
          <a:prstGeom prst="rect">
            <a:avLst/>
          </a:prstGeom>
        </p:spPr>
        <p:txBody>
          <a:bodyPr lIns="243798" tIns="243798" rIns="243798" bIns="243798"/>
          <a:lstStyle/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21 </a:t>
            </a:r>
            <a:r>
              <a:rPr dirty="0" err="1"/>
              <a:t>высокоактивный</a:t>
            </a:r>
            <a:r>
              <a:rPr dirty="0"/>
              <a:t> </a:t>
            </a:r>
            <a:r>
              <a:rPr dirty="0" err="1"/>
              <a:t>экстракт</a:t>
            </a:r>
            <a:r>
              <a:rPr dirty="0"/>
              <a:t>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растений</a:t>
            </a:r>
            <a:r>
              <a:rPr dirty="0"/>
              <a:t>, </a:t>
            </a:r>
            <a:r>
              <a:rPr dirty="0" err="1"/>
              <a:t>собранных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мира</a:t>
            </a:r>
            <a:r>
              <a:rPr dirty="0"/>
              <a:t>.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Уникальный</a:t>
            </a:r>
            <a:r>
              <a:rPr dirty="0"/>
              <a:t> </a:t>
            </a:r>
            <a:r>
              <a:rPr dirty="0" err="1"/>
              <a:t>природный</a:t>
            </a:r>
            <a:r>
              <a:rPr dirty="0"/>
              <a:t> </a:t>
            </a:r>
            <a:r>
              <a:rPr dirty="0" err="1"/>
              <a:t>состав</a:t>
            </a:r>
            <a:r>
              <a:rPr dirty="0"/>
              <a:t> </a:t>
            </a:r>
            <a:r>
              <a:rPr dirty="0" err="1"/>
              <a:t>обеспечивает</a:t>
            </a:r>
            <a:r>
              <a:rPr dirty="0"/>
              <a:t>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широкий</a:t>
            </a:r>
            <a:r>
              <a:rPr dirty="0"/>
              <a:t> </a:t>
            </a:r>
            <a:r>
              <a:rPr dirty="0" err="1"/>
              <a:t>спектр</a:t>
            </a:r>
            <a:r>
              <a:rPr dirty="0"/>
              <a:t> </a:t>
            </a:r>
            <a:r>
              <a:rPr dirty="0" err="1"/>
              <a:t>действия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dirty="0"/>
              <a:t>.</a:t>
            </a:r>
          </a:p>
          <a:p>
            <a:pPr defTabSz="2438400">
              <a:lnSpc>
                <a:spcPct val="110000"/>
              </a:lnSpc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Создан</a:t>
            </a:r>
            <a:r>
              <a:rPr dirty="0"/>
              <a:t> </a:t>
            </a:r>
            <a:r>
              <a:rPr dirty="0" err="1"/>
              <a:t>природой</a:t>
            </a:r>
            <a:r>
              <a:rPr dirty="0"/>
              <a:t> — </a:t>
            </a:r>
            <a:r>
              <a:rPr dirty="0" err="1"/>
              <a:t>воплощен</a:t>
            </a:r>
            <a:r>
              <a:rPr dirty="0"/>
              <a:t> </a:t>
            </a:r>
            <a:r>
              <a:rPr dirty="0" err="1"/>
              <a:t>технологиями</a:t>
            </a:r>
            <a:endParaRPr b="0" dirty="0"/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экстракт</a:t>
            </a:r>
            <a:r>
              <a:rPr dirty="0"/>
              <a:t> </a:t>
            </a:r>
            <a:r>
              <a:rPr dirty="0" err="1"/>
              <a:t>изготавливают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особой</a:t>
            </a:r>
            <a:r>
              <a:rPr dirty="0"/>
              <a:t>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технологии</a:t>
            </a:r>
            <a:r>
              <a:rPr dirty="0"/>
              <a:t> </a:t>
            </a:r>
            <a:r>
              <a:rPr dirty="0" err="1"/>
              <a:t>непосредственно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производстве</a:t>
            </a:r>
            <a:r>
              <a:rPr dirty="0"/>
              <a:t>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 </a:t>
            </a:r>
            <a:r>
              <a:rPr dirty="0" err="1"/>
              <a:t>Германии</a:t>
            </a:r>
            <a:r>
              <a:rPr dirty="0"/>
              <a:t>.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Синергия</a:t>
            </a:r>
            <a:r>
              <a:rPr dirty="0"/>
              <a:t> </a:t>
            </a:r>
            <a:r>
              <a:rPr dirty="0" err="1"/>
              <a:t>компонентов</a:t>
            </a:r>
            <a:endParaRPr dirty="0"/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Выверенное</a:t>
            </a:r>
            <a:r>
              <a:rPr dirty="0"/>
              <a:t> </a:t>
            </a:r>
            <a:r>
              <a:rPr dirty="0" err="1"/>
              <a:t>сочетание</a:t>
            </a:r>
            <a:r>
              <a:rPr dirty="0"/>
              <a:t> </a:t>
            </a:r>
            <a:r>
              <a:rPr dirty="0" err="1"/>
              <a:t>ингредиентов</a:t>
            </a:r>
            <a:r>
              <a:rPr dirty="0"/>
              <a:t>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пропорций</a:t>
            </a:r>
            <a:r>
              <a:rPr dirty="0"/>
              <a:t> </a:t>
            </a:r>
            <a:r>
              <a:rPr dirty="0" err="1"/>
              <a:t>обеспечива</a:t>
            </a:r>
            <a:r>
              <a:rPr lang="ru-RU" dirty="0"/>
              <a:t>е</a:t>
            </a:r>
            <a:r>
              <a:rPr dirty="0"/>
              <a:t>т </a:t>
            </a:r>
            <a:r>
              <a:rPr dirty="0" err="1"/>
              <a:t>высокую</a:t>
            </a:r>
            <a:r>
              <a:rPr dirty="0"/>
              <a:t>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эффективность</a:t>
            </a:r>
            <a:r>
              <a:rPr dirty="0"/>
              <a:t> </a:t>
            </a:r>
            <a:r>
              <a:rPr dirty="0" err="1"/>
              <a:t>фитоконцентрата</a:t>
            </a:r>
            <a:r>
              <a:rPr dirty="0"/>
              <a:t>.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Бустер</a:t>
            </a:r>
            <a:r>
              <a:rPr dirty="0"/>
              <a:t> </a:t>
            </a:r>
            <a:r>
              <a:rPr lang="ru-RU" dirty="0"/>
              <a:t>вашего </a:t>
            </a:r>
            <a:r>
              <a:rPr dirty="0" err="1"/>
              <a:t>иммунитета</a:t>
            </a:r>
            <a:endParaRPr dirty="0"/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Экстра</a:t>
            </a:r>
            <a:r>
              <a:rPr dirty="0"/>
              <a:t> </a:t>
            </a:r>
            <a:r>
              <a:rPr dirty="0" err="1"/>
              <a:t>действие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активации</a:t>
            </a:r>
            <a:r>
              <a:rPr dirty="0"/>
              <a:t> </a:t>
            </a:r>
            <a:r>
              <a:rPr lang="ru-RU" dirty="0"/>
              <a:t>защитных сил организма</a:t>
            </a:r>
            <a:r>
              <a:rPr dirty="0"/>
              <a:t>.</a:t>
            </a:r>
          </a:p>
        </p:txBody>
      </p:sp>
      <p:sp>
        <p:nvSpPr>
          <p:cNvPr id="719" name="Shape 719"/>
          <p:cNvSpPr/>
          <p:nvPr/>
        </p:nvSpPr>
        <p:spPr>
          <a:xfrm>
            <a:off x="12844653" y="1774806"/>
            <a:ext cx="1766569" cy="142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spcBef>
                <a:spcPts val="0"/>
              </a:spcBef>
              <a:defRPr sz="7300">
                <a:solidFill>
                  <a:srgbClr val="EDDCCE"/>
                </a:solidFill>
                <a:latin typeface="Gilroy Medium"/>
                <a:ea typeface="Gilroy Medium"/>
                <a:cs typeface="Gilroy Medium"/>
                <a:sym typeface="Gilroy Medium"/>
              </a:defRPr>
            </a:lvl1pPr>
          </a:lstStyle>
          <a:p>
            <a:r>
              <a:t>21</a:t>
            </a:r>
          </a:p>
        </p:txBody>
      </p:sp>
      <p:pic>
        <p:nvPicPr>
          <p:cNvPr id="720" name="image77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878" y="4540596"/>
            <a:ext cx="1256913" cy="1081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78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100" y="7530089"/>
            <a:ext cx="1426465" cy="1392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age79.png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2741" y="9997291"/>
            <a:ext cx="1482788" cy="139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age2.png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8459" y="12356407"/>
            <a:ext cx="2574767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title"/>
          </p:nvPr>
        </p:nvSpPr>
        <p:spPr>
          <a:xfrm>
            <a:off x="903164" y="843832"/>
            <a:ext cx="22721604" cy="2261918"/>
          </a:xfrm>
          <a:prstGeom prst="rect">
            <a:avLst/>
          </a:prstGeom>
        </p:spPr>
        <p:txBody>
          <a:bodyPr/>
          <a:lstStyle>
            <a:lvl1pPr>
              <a:defRPr sz="10000" b="1">
                <a:solidFill>
                  <a:srgbClr val="3D5751"/>
                </a:solidFill>
              </a:defRPr>
            </a:lvl1pPr>
          </a:lstStyle>
          <a:p>
            <a:r>
              <a:t>Применение</a:t>
            </a:r>
          </a:p>
        </p:txBody>
      </p:sp>
      <p:sp>
        <p:nvSpPr>
          <p:cNvPr id="727" name="Shape 727"/>
          <p:cNvSpPr>
            <a:spLocks noGrp="1"/>
          </p:cNvSpPr>
          <p:nvPr>
            <p:ph type="body" sz="quarter" idx="1"/>
          </p:nvPr>
        </p:nvSpPr>
        <p:spPr>
          <a:xfrm>
            <a:off x="2617666" y="8461947"/>
            <a:ext cx="7680170" cy="51016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3800">
                <a:solidFill>
                  <a:srgbClr val="535353"/>
                </a:solidFill>
              </a:defRPr>
            </a:pPr>
            <a:r>
              <a:rPr dirty="0"/>
              <a:t>1 </a:t>
            </a:r>
            <a:r>
              <a:rPr dirty="0" err="1"/>
              <a:t>мерный</a:t>
            </a:r>
            <a:r>
              <a:rPr dirty="0"/>
              <a:t> </a:t>
            </a:r>
            <a:r>
              <a:rPr lang="ru-RU" dirty="0"/>
              <a:t>стаканчик</a:t>
            </a:r>
            <a:r>
              <a:rPr dirty="0"/>
              <a:t> (15 </a:t>
            </a:r>
            <a:r>
              <a:rPr dirty="0" err="1"/>
              <a:t>мл</a:t>
            </a:r>
            <a:r>
              <a:rPr dirty="0"/>
              <a:t>)  </a:t>
            </a:r>
          </a:p>
          <a:p>
            <a:pPr marL="0" indent="0">
              <a:lnSpc>
                <a:spcPct val="100000"/>
              </a:lnSpc>
              <a:buSzTx/>
              <a:buNone/>
              <a:defRPr sz="3800">
                <a:solidFill>
                  <a:srgbClr val="535353"/>
                </a:solidFill>
              </a:defRPr>
            </a:pPr>
            <a:r>
              <a:rPr dirty="0"/>
              <a:t>+ 1/2 </a:t>
            </a:r>
            <a:r>
              <a:rPr dirty="0" err="1"/>
              <a:t>стакана</a:t>
            </a:r>
            <a:r>
              <a:rPr dirty="0"/>
              <a:t> </a:t>
            </a:r>
            <a:r>
              <a:rPr dirty="0" err="1"/>
              <a:t>воды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еды</a:t>
            </a:r>
            <a:r>
              <a:rPr dirty="0"/>
              <a:t>.</a:t>
            </a:r>
          </a:p>
          <a:p>
            <a:pPr marL="0" indent="0">
              <a:lnSpc>
                <a:spcPct val="100000"/>
              </a:lnSpc>
              <a:buSzTx/>
              <a:buNone/>
              <a:defRPr sz="3800">
                <a:solidFill>
                  <a:srgbClr val="535353"/>
                </a:solidFill>
              </a:defRPr>
            </a:pPr>
            <a:r>
              <a:rPr dirty="0" err="1"/>
              <a:t>Применяйте</a:t>
            </a:r>
            <a:r>
              <a:rPr dirty="0"/>
              <a:t> </a:t>
            </a:r>
            <a:r>
              <a:rPr dirty="0" err="1"/>
              <a:t>фитоконцентрат</a:t>
            </a:r>
            <a:r>
              <a:rPr dirty="0"/>
              <a:t>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3D5751"/>
                </a:solidFill>
              </a:defRPr>
            </a:pPr>
            <a:r>
              <a:rPr lang="ru-RU" dirty="0"/>
              <a:t>1-</a:t>
            </a:r>
            <a:r>
              <a:rPr dirty="0"/>
              <a:t>2 </a:t>
            </a:r>
            <a:r>
              <a:rPr dirty="0" err="1"/>
              <a:t>раза</a:t>
            </a:r>
            <a:r>
              <a:rPr dirty="0"/>
              <a:t> в </a:t>
            </a:r>
            <a:r>
              <a:rPr dirty="0" err="1"/>
              <a:t>день</a:t>
            </a:r>
            <a:r>
              <a:rPr dirty="0"/>
              <a:t>.</a:t>
            </a:r>
          </a:p>
        </p:txBody>
      </p:sp>
      <p:sp>
        <p:nvSpPr>
          <p:cNvPr id="728" name="Shape 728"/>
          <p:cNvSpPr/>
          <p:nvPr/>
        </p:nvSpPr>
        <p:spPr>
          <a:xfrm>
            <a:off x="12650961" y="8472809"/>
            <a:ext cx="8276875" cy="265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8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 </a:t>
            </a:r>
            <a:r>
              <a:rPr dirty="0" err="1"/>
              <a:t>мерный</a:t>
            </a:r>
            <a:r>
              <a:rPr dirty="0"/>
              <a:t> </a:t>
            </a:r>
            <a:r>
              <a:rPr lang="ru-RU" dirty="0"/>
              <a:t>стаканчик</a:t>
            </a:r>
            <a:r>
              <a:rPr dirty="0"/>
              <a:t> (15 </a:t>
            </a:r>
            <a:r>
              <a:rPr dirty="0" err="1"/>
              <a:t>мл</a:t>
            </a:r>
            <a:r>
              <a:rPr dirty="0"/>
              <a:t>) 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8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+ 1/2 </a:t>
            </a:r>
            <a:r>
              <a:rPr dirty="0" err="1"/>
              <a:t>стакана</a:t>
            </a:r>
            <a:r>
              <a:rPr dirty="0"/>
              <a:t> </a:t>
            </a:r>
            <a:r>
              <a:rPr dirty="0" err="1"/>
              <a:t>воды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еды</a:t>
            </a:r>
            <a:r>
              <a:rPr dirty="0"/>
              <a:t>.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3-5 </a:t>
            </a:r>
            <a:r>
              <a:rPr dirty="0" err="1"/>
              <a:t>раз</a:t>
            </a:r>
            <a:r>
              <a:rPr dirty="0"/>
              <a:t> в </a:t>
            </a:r>
            <a:r>
              <a:rPr dirty="0" err="1"/>
              <a:t>день</a:t>
            </a:r>
            <a:r>
              <a:rPr b="0" dirty="0">
                <a:solidFill>
                  <a:srgbClr val="000000"/>
                </a:solidFill>
              </a:rPr>
              <a:t> </a:t>
            </a:r>
            <a:r>
              <a:rPr b="0" dirty="0" err="1">
                <a:solidFill>
                  <a:srgbClr val="535353"/>
                </a:solidFill>
              </a:rPr>
              <a:t>для</a:t>
            </a:r>
            <a:r>
              <a:rPr b="0" dirty="0">
                <a:solidFill>
                  <a:srgbClr val="535353"/>
                </a:solidFill>
              </a:rPr>
              <a:t> </a:t>
            </a:r>
            <a:r>
              <a:rPr b="0" dirty="0" err="1">
                <a:solidFill>
                  <a:srgbClr val="535353"/>
                </a:solidFill>
              </a:rPr>
              <a:t>уменьшения</a:t>
            </a:r>
            <a:r>
              <a:rPr b="0" dirty="0">
                <a:solidFill>
                  <a:srgbClr val="535353"/>
                </a:solidFill>
              </a:rPr>
              <a:t> </a:t>
            </a:r>
            <a:r>
              <a:rPr b="0" dirty="0" err="1">
                <a:solidFill>
                  <a:srgbClr val="535353"/>
                </a:solidFill>
              </a:rPr>
              <a:t>симптомов</a:t>
            </a:r>
            <a:r>
              <a:rPr b="0" dirty="0">
                <a:solidFill>
                  <a:srgbClr val="535353"/>
                </a:solidFill>
              </a:rPr>
              <a:t> и </a:t>
            </a:r>
            <a:r>
              <a:rPr b="0" dirty="0" err="1">
                <a:solidFill>
                  <a:srgbClr val="535353"/>
                </a:solidFill>
              </a:rPr>
              <a:t>риска</a:t>
            </a:r>
            <a:r>
              <a:rPr b="0" dirty="0">
                <a:solidFill>
                  <a:srgbClr val="535353"/>
                </a:solidFill>
              </a:rPr>
              <a:t> </a:t>
            </a:r>
            <a:r>
              <a:rPr b="0" dirty="0" err="1">
                <a:solidFill>
                  <a:srgbClr val="535353"/>
                </a:solidFill>
              </a:rPr>
              <a:t>осложнений</a:t>
            </a:r>
            <a:r>
              <a:rPr b="0" dirty="0">
                <a:solidFill>
                  <a:srgbClr val="535353"/>
                </a:solidFill>
              </a:rPr>
              <a:t>.</a:t>
            </a:r>
          </a:p>
        </p:txBody>
      </p:sp>
      <p:sp>
        <p:nvSpPr>
          <p:cNvPr id="729" name="Shape 729"/>
          <p:cNvSpPr/>
          <p:nvPr/>
        </p:nvSpPr>
        <p:spPr>
          <a:xfrm>
            <a:off x="2600732" y="6239800"/>
            <a:ext cx="8409694" cy="1564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профилактики</a:t>
            </a:r>
            <a:r>
              <a:rPr dirty="0"/>
              <a:t> </a:t>
            </a:r>
          </a:p>
        </p:txBody>
      </p:sp>
      <p:sp>
        <p:nvSpPr>
          <p:cNvPr id="730" name="Shape 730"/>
          <p:cNvSpPr/>
          <p:nvPr/>
        </p:nvSpPr>
        <p:spPr>
          <a:xfrm>
            <a:off x="12584551" y="6228102"/>
            <a:ext cx="8409697" cy="1564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для усиленной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поддержки</a:t>
            </a:r>
          </a:p>
        </p:txBody>
      </p:sp>
      <p:grpSp>
        <p:nvGrpSpPr>
          <p:cNvPr id="733" name="Group 733"/>
          <p:cNvGrpSpPr/>
          <p:nvPr/>
        </p:nvGrpSpPr>
        <p:grpSpPr>
          <a:xfrm>
            <a:off x="2878456" y="4077745"/>
            <a:ext cx="2717902" cy="2134129"/>
            <a:chOff x="0" y="0"/>
            <a:chExt cx="2717901" cy="2134127"/>
          </a:xfrm>
        </p:grpSpPr>
        <p:pic>
          <p:nvPicPr>
            <p:cNvPr id="731" name="image80.png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388179"/>
              <a:ext cx="688128" cy="699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image81.png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5510" y="-1"/>
              <a:ext cx="1052392" cy="2134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4" name="Shape 734"/>
          <p:cNvSpPr/>
          <p:nvPr/>
        </p:nvSpPr>
        <p:spPr>
          <a:xfrm>
            <a:off x="3675998" y="5254199"/>
            <a:ext cx="1791276" cy="121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3D575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+</a:t>
            </a:r>
          </a:p>
        </p:txBody>
      </p:sp>
      <p:grpSp>
        <p:nvGrpSpPr>
          <p:cNvPr id="739" name="Group 739"/>
          <p:cNvGrpSpPr/>
          <p:nvPr/>
        </p:nvGrpSpPr>
        <p:grpSpPr>
          <a:xfrm>
            <a:off x="12879208" y="4154949"/>
            <a:ext cx="2717906" cy="2310748"/>
            <a:chOff x="-1" y="0"/>
            <a:chExt cx="2717905" cy="2310747"/>
          </a:xfrm>
        </p:grpSpPr>
        <p:grpSp>
          <p:nvGrpSpPr>
            <p:cNvPr id="737" name="Group 737"/>
            <p:cNvGrpSpPr/>
            <p:nvPr/>
          </p:nvGrpSpPr>
          <p:grpSpPr>
            <a:xfrm>
              <a:off x="-2" y="-1"/>
              <a:ext cx="2717907" cy="2134129"/>
              <a:chOff x="0" y="0"/>
              <a:chExt cx="2717905" cy="2134127"/>
            </a:xfrm>
          </p:grpSpPr>
          <p:pic>
            <p:nvPicPr>
              <p:cNvPr id="735" name="image80.png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1388180"/>
                <a:ext cx="688128" cy="699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6" name="image81.png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5512" y="-1"/>
                <a:ext cx="1052393" cy="21341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38" name="Shape 738"/>
            <p:cNvSpPr/>
            <p:nvPr/>
          </p:nvSpPr>
          <p:spPr>
            <a:xfrm>
              <a:off x="797542" y="1099251"/>
              <a:ext cx="1791277" cy="121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3D5751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defRPr>
              </a:lvl1pPr>
            </a:lstStyle>
            <a:p>
              <a:r>
                <a:t>+</a:t>
              </a:r>
            </a:p>
          </p:txBody>
        </p:sp>
      </p:grpSp>
      <p:pic>
        <p:nvPicPr>
          <p:cNvPr id="740" name="image45.png" descr="Image"/>
          <p:cNvPicPr>
            <a:picLocks noChangeAspect="1"/>
          </p:cNvPicPr>
          <p:nvPr/>
        </p:nvPicPr>
        <p:blipFill>
          <a:blip r:embed="rId4">
            <a:alphaModFix amt="10323"/>
          </a:blip>
          <a:stretch>
            <a:fillRect/>
          </a:stretch>
        </p:blipFill>
        <p:spPr>
          <a:xfrm rot="20910798" flipH="1">
            <a:off x="18260800" y="-1264094"/>
            <a:ext cx="7854451" cy="18794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/>
          <p:nvPr/>
        </p:nvSpPr>
        <p:spPr>
          <a:xfrm>
            <a:off x="-203302" y="-203895"/>
            <a:ext cx="26174602" cy="14123791"/>
          </a:xfrm>
          <a:prstGeom prst="rect">
            <a:avLst/>
          </a:prstGeom>
          <a:solidFill>
            <a:srgbClr val="1130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43" name="image82.png" descr="финl.png"/>
          <p:cNvPicPr>
            <a:picLocks noChangeAspect="1"/>
          </p:cNvPicPr>
          <p:nvPr/>
        </p:nvPicPr>
        <p:blipFill>
          <a:blip r:embed="rId2"/>
          <a:srcRect r="2619" b="3076"/>
          <a:stretch>
            <a:fillRect/>
          </a:stretch>
        </p:blipFill>
        <p:spPr>
          <a:xfrm>
            <a:off x="-393422" y="-113474"/>
            <a:ext cx="24900752" cy="13940898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Shape 744"/>
          <p:cNvSpPr>
            <a:spLocks noGrp="1"/>
          </p:cNvSpPr>
          <p:nvPr>
            <p:ph type="title"/>
          </p:nvPr>
        </p:nvSpPr>
        <p:spPr>
          <a:xfrm>
            <a:off x="900997" y="837830"/>
            <a:ext cx="15563452" cy="374476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0000" b="1">
                <a:solidFill>
                  <a:srgbClr val="FFFFFF"/>
                </a:solidFill>
              </a:defRPr>
            </a:pPr>
            <a:r>
              <a:t>PHYTOVIRON: </a:t>
            </a:r>
            <a:br/>
            <a:r>
              <a:rPr b="0"/>
              <a:t>новый уровень защиты</a:t>
            </a:r>
          </a:p>
        </p:txBody>
      </p:sp>
      <p:pic>
        <p:nvPicPr>
          <p:cNvPr id="745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Shape 746"/>
          <p:cNvSpPr/>
          <p:nvPr/>
        </p:nvSpPr>
        <p:spPr>
          <a:xfrm>
            <a:off x="1141728" y="5765827"/>
            <a:ext cx="12017713" cy="325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Бонусных</a:t>
            </a:r>
            <a:r>
              <a:rPr dirty="0"/>
              <a:t> </a:t>
            </a:r>
            <a:r>
              <a:rPr dirty="0" err="1"/>
              <a:t>баллов</a:t>
            </a:r>
            <a:r>
              <a:rPr dirty="0"/>
              <a:t>                    </a:t>
            </a:r>
            <a:r>
              <a:rPr lang="ru-RU" dirty="0" smtClean="0"/>
              <a:t>40</a:t>
            </a:r>
            <a:endParaRPr dirty="0"/>
          </a:p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Клубная</a:t>
            </a:r>
            <a:r>
              <a:rPr dirty="0"/>
              <a:t> </a:t>
            </a:r>
            <a:r>
              <a:rPr dirty="0" err="1"/>
              <a:t>цена</a:t>
            </a:r>
            <a:r>
              <a:rPr dirty="0"/>
              <a:t>                           </a:t>
            </a:r>
            <a:r>
              <a:rPr lang="ru-RU" dirty="0" smtClean="0"/>
              <a:t>99</a:t>
            </a:r>
            <a:r>
              <a:rPr dirty="0" smtClean="0"/>
              <a:t> </a:t>
            </a:r>
            <a:r>
              <a:rPr dirty="0" err="1"/>
              <a:t>у.е</a:t>
            </a:r>
            <a:r>
              <a:rPr dirty="0"/>
              <a:t>.</a:t>
            </a:r>
          </a:p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Розничная</a:t>
            </a:r>
            <a:r>
              <a:rPr dirty="0"/>
              <a:t> </a:t>
            </a:r>
            <a:r>
              <a:rPr dirty="0" err="1"/>
              <a:t>цена</a:t>
            </a:r>
            <a:r>
              <a:rPr dirty="0"/>
              <a:t>                       </a:t>
            </a:r>
            <a:r>
              <a:rPr lang="ru-RU" dirty="0" smtClean="0"/>
              <a:t>123,75</a:t>
            </a:r>
            <a:r>
              <a:rPr dirty="0" smtClean="0"/>
              <a:t> </a:t>
            </a:r>
            <a:r>
              <a:rPr dirty="0" err="1"/>
              <a:t>у.е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image37.jpeg" descr="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9190" y="6371137"/>
            <a:ext cx="5557637" cy="97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-25401" y="0"/>
            <a:ext cx="10248704" cy="13716000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15455900" y="1807745"/>
            <a:ext cx="7467600" cy="260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 данным ВОЗ, каждый 5-ый житель Земли страдает грибковыми заболеваниями кожи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ubTitle" sz="quarter" idx="1"/>
          </p:nvPr>
        </p:nvSpPr>
        <p:spPr>
          <a:xfrm>
            <a:off x="904588" y="4874321"/>
            <a:ext cx="8388726" cy="6330358"/>
          </a:xfrm>
          <a:prstGeom prst="rect">
            <a:avLst/>
          </a:prstGeom>
        </p:spPr>
        <p:txBody>
          <a:bodyPr lIns="243798" tIns="243798" rIns="243798" bIns="243798"/>
          <a:lstStyle>
            <a:lvl1pPr defTabSz="2438400">
              <a:lnSpc>
                <a:spcPct val="115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это самостоятельные живые организмы. Они имеют более сложное строение и являются одними из самых стойких микроорганизмов в нашем мире – для роста и развития им нужна только влага. </a:t>
            </a:r>
          </a:p>
        </p:txBody>
      </p:sp>
      <p:sp>
        <p:nvSpPr>
          <p:cNvPr id="214" name="Shape 214"/>
          <p:cNvSpPr/>
          <p:nvPr/>
        </p:nvSpPr>
        <p:spPr>
          <a:xfrm>
            <a:off x="901700" y="2981220"/>
            <a:ext cx="6680200" cy="190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10000" b="1" spc="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Грибы</a:t>
            </a:r>
          </a:p>
        </p:txBody>
      </p:sp>
      <p:sp>
        <p:nvSpPr>
          <p:cNvPr id="215" name="Shape 215"/>
          <p:cNvSpPr/>
          <p:nvPr/>
        </p:nvSpPr>
        <p:spPr>
          <a:xfrm>
            <a:off x="15405100" y="5955192"/>
            <a:ext cx="8623300" cy="1863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Подрывают</a:t>
            </a:r>
            <a:r>
              <a:rPr dirty="0"/>
              <a:t> </a:t>
            </a:r>
            <a:r>
              <a:rPr dirty="0" err="1"/>
              <a:t>микрофлору</a:t>
            </a:r>
            <a:r>
              <a:rPr dirty="0"/>
              <a:t>, </a:t>
            </a:r>
            <a:r>
              <a:rPr dirty="0" err="1"/>
              <a:t>снижая</a:t>
            </a:r>
            <a:r>
              <a:rPr dirty="0"/>
              <a:t> </a:t>
            </a:r>
            <a:r>
              <a:rPr dirty="0" err="1"/>
              <a:t>сопротивляемость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</a:t>
            </a:r>
          </a:p>
          <a:p>
            <a:pPr defTabSz="2438400">
              <a:spcBef>
                <a:spcPts val="0"/>
              </a:spcBef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вредным</a:t>
            </a:r>
            <a:r>
              <a:rPr dirty="0"/>
              <a:t> </a:t>
            </a:r>
            <a:r>
              <a:rPr dirty="0" err="1"/>
              <a:t>бактериям</a:t>
            </a:r>
            <a:r>
              <a:rPr dirty="0"/>
              <a:t> и </a:t>
            </a:r>
            <a:r>
              <a:rPr dirty="0" err="1"/>
              <a:t>вирусам</a:t>
            </a:r>
            <a:endParaRPr dirty="0"/>
          </a:p>
        </p:txBody>
      </p:sp>
      <p:sp>
        <p:nvSpPr>
          <p:cNvPr id="216" name="Shape 216"/>
          <p:cNvSpPr/>
          <p:nvPr/>
        </p:nvSpPr>
        <p:spPr>
          <a:xfrm>
            <a:off x="15405100" y="9731087"/>
            <a:ext cx="8280400" cy="1863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spcBef>
                <a:spcPts val="0"/>
              </a:spcBef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Обладают токсичным, а некоторые виды грибов — канцерогенным действием на организм</a:t>
            </a:r>
          </a:p>
        </p:txBody>
      </p:sp>
      <p:pic>
        <p:nvPicPr>
          <p:cNvPr id="217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up 220"/>
          <p:cNvGrpSpPr/>
          <p:nvPr/>
        </p:nvGrpSpPr>
        <p:grpSpPr>
          <a:xfrm>
            <a:off x="12082457" y="1866264"/>
            <a:ext cx="2489201" cy="2489201"/>
            <a:chOff x="0" y="0"/>
            <a:chExt cx="2489200" cy="2489200"/>
          </a:xfrm>
        </p:grpSpPr>
        <p:sp>
          <p:nvSpPr>
            <p:cNvPr id="218" name="Shape 218"/>
            <p:cNvSpPr/>
            <p:nvPr/>
          </p:nvSpPr>
          <p:spPr>
            <a:xfrm>
              <a:off x="0" y="0"/>
              <a:ext cx="2489200" cy="2489200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8EA3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19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537" y="482669"/>
              <a:ext cx="1602125" cy="1523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3" name="Group 223"/>
          <p:cNvGrpSpPr/>
          <p:nvPr/>
        </p:nvGrpSpPr>
        <p:grpSpPr>
          <a:xfrm>
            <a:off x="12126907" y="5686609"/>
            <a:ext cx="2400301" cy="2400301"/>
            <a:chOff x="0" y="0"/>
            <a:chExt cx="2400300" cy="2400300"/>
          </a:xfrm>
        </p:grpSpPr>
        <p:sp>
          <p:nvSpPr>
            <p:cNvPr id="221" name="Shape 221"/>
            <p:cNvSpPr/>
            <p:nvPr/>
          </p:nvSpPr>
          <p:spPr>
            <a:xfrm>
              <a:off x="0" y="0"/>
              <a:ext cx="2400300" cy="2400300"/>
            </a:xfrm>
            <a:prstGeom prst="ellipse">
              <a:avLst/>
            </a:prstGeom>
            <a:solidFill>
              <a:srgbClr val="FFFFFF"/>
            </a:solidFill>
            <a:ln w="88900" cap="flat">
              <a:solidFill>
                <a:srgbClr val="8EA3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2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913" y="477284"/>
              <a:ext cx="1790473" cy="1375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Group 226"/>
          <p:cNvGrpSpPr/>
          <p:nvPr/>
        </p:nvGrpSpPr>
        <p:grpSpPr>
          <a:xfrm>
            <a:off x="12082457" y="9418054"/>
            <a:ext cx="2489201" cy="2489201"/>
            <a:chOff x="0" y="0"/>
            <a:chExt cx="2489200" cy="2489200"/>
          </a:xfrm>
        </p:grpSpPr>
        <p:sp>
          <p:nvSpPr>
            <p:cNvPr id="224" name="Shape 224"/>
            <p:cNvSpPr/>
            <p:nvPr/>
          </p:nvSpPr>
          <p:spPr>
            <a:xfrm>
              <a:off x="0" y="0"/>
              <a:ext cx="2489200" cy="2489200"/>
            </a:xfrm>
            <a:prstGeom prst="ellipse">
              <a:avLst/>
            </a:prstGeom>
            <a:solidFill>
              <a:srgbClr val="FFFFFF"/>
            </a:solidFill>
            <a:ln w="88900" cap="flat">
              <a:solidFill>
                <a:srgbClr val="8EA3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5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321" y="353335"/>
              <a:ext cx="1830557" cy="1727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-25401" y="0"/>
            <a:ext cx="10248704" cy="13716000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901700" y="3272130"/>
            <a:ext cx="6680200" cy="190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10000" b="1" spc="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Вирусы</a:t>
            </a:r>
          </a:p>
        </p:txBody>
      </p:sp>
      <p:sp>
        <p:nvSpPr>
          <p:cNvPr id="232" name="Shape 232"/>
          <p:cNvSpPr/>
          <p:nvPr/>
        </p:nvSpPr>
        <p:spPr>
          <a:xfrm>
            <a:off x="904588" y="5133118"/>
            <a:ext cx="8388726" cy="21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это внутриклеточные паразиты, способные размножаться только в живой клетке.</a:t>
            </a:r>
          </a:p>
        </p:txBody>
      </p:sp>
      <p:sp>
        <p:nvSpPr>
          <p:cNvPr id="233" name="Shape 233"/>
          <p:cNvSpPr/>
          <p:nvPr/>
        </p:nvSpPr>
        <p:spPr>
          <a:xfrm>
            <a:off x="12553336" y="5449584"/>
            <a:ext cx="1213768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ОРВИ</a:t>
            </a:r>
          </a:p>
        </p:txBody>
      </p:sp>
      <p:sp>
        <p:nvSpPr>
          <p:cNvPr id="234" name="Shape 234"/>
          <p:cNvSpPr/>
          <p:nvPr/>
        </p:nvSpPr>
        <p:spPr>
          <a:xfrm>
            <a:off x="16785350" y="7975882"/>
            <a:ext cx="1200188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грипп</a:t>
            </a:r>
          </a:p>
        </p:txBody>
      </p:sp>
      <p:sp>
        <p:nvSpPr>
          <p:cNvPr id="235" name="Shape 235"/>
          <p:cNvSpPr/>
          <p:nvPr/>
        </p:nvSpPr>
        <p:spPr>
          <a:xfrm>
            <a:off x="16763254" y="5405625"/>
            <a:ext cx="99964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корь</a:t>
            </a:r>
          </a:p>
        </p:txBody>
      </p:sp>
      <p:sp>
        <p:nvSpPr>
          <p:cNvPr id="236" name="Shape 236"/>
          <p:cNvSpPr/>
          <p:nvPr/>
        </p:nvSpPr>
        <p:spPr>
          <a:xfrm>
            <a:off x="20778480" y="7975882"/>
            <a:ext cx="181968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ветрянка</a:t>
            </a:r>
          </a:p>
        </p:txBody>
      </p:sp>
      <p:sp>
        <p:nvSpPr>
          <p:cNvPr id="237" name="Shape 237"/>
          <p:cNvSpPr/>
          <p:nvPr/>
        </p:nvSpPr>
        <p:spPr>
          <a:xfrm>
            <a:off x="20783052" y="5405625"/>
            <a:ext cx="185968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гепатиты</a:t>
            </a:r>
          </a:p>
        </p:txBody>
      </p:sp>
      <p:sp>
        <p:nvSpPr>
          <p:cNvPr id="238" name="Shape 238"/>
          <p:cNvSpPr/>
          <p:nvPr/>
        </p:nvSpPr>
        <p:spPr>
          <a:xfrm>
            <a:off x="12597807" y="7975882"/>
            <a:ext cx="1831963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краснуха</a:t>
            </a:r>
          </a:p>
        </p:txBody>
      </p:sp>
      <p:sp>
        <p:nvSpPr>
          <p:cNvPr id="239" name="Shape 239"/>
          <p:cNvSpPr/>
          <p:nvPr/>
        </p:nvSpPr>
        <p:spPr>
          <a:xfrm>
            <a:off x="16802721" y="10387879"/>
            <a:ext cx="3063889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герпетические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инфекции</a:t>
            </a:r>
          </a:p>
        </p:txBody>
      </p:sp>
      <p:pic>
        <p:nvPicPr>
          <p:cNvPr id="240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1343988" y="1829365"/>
            <a:ext cx="10379187" cy="180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10000"/>
              </a:lnSpc>
              <a:spcBef>
                <a:spcPts val="0"/>
              </a:spcBef>
              <a:defRPr sz="44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Вирусы переносят огромное множество инфекций:</a:t>
            </a:r>
          </a:p>
        </p:txBody>
      </p:sp>
      <p:grpSp>
        <p:nvGrpSpPr>
          <p:cNvPr id="244" name="Group 244"/>
          <p:cNvGrpSpPr/>
          <p:nvPr/>
        </p:nvGrpSpPr>
        <p:grpSpPr>
          <a:xfrm>
            <a:off x="11610194" y="5337068"/>
            <a:ext cx="745971" cy="745971"/>
            <a:chOff x="-1" y="-1"/>
            <a:chExt cx="745970" cy="745970"/>
          </a:xfrm>
        </p:grpSpPr>
        <p:sp>
          <p:nvSpPr>
            <p:cNvPr id="242" name="Shape 242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15807463" y="5337068"/>
            <a:ext cx="745971" cy="745971"/>
            <a:chOff x="-1" y="-1"/>
            <a:chExt cx="745970" cy="745970"/>
          </a:xfrm>
        </p:grpSpPr>
        <p:sp>
          <p:nvSpPr>
            <p:cNvPr id="245" name="Shape 245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19805928" y="5337068"/>
            <a:ext cx="745971" cy="745971"/>
            <a:chOff x="-1" y="-1"/>
            <a:chExt cx="745970" cy="745970"/>
          </a:xfrm>
        </p:grpSpPr>
        <p:sp>
          <p:nvSpPr>
            <p:cNvPr id="248" name="Shape 248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11610194" y="7914167"/>
            <a:ext cx="745971" cy="745971"/>
            <a:chOff x="-1" y="-1"/>
            <a:chExt cx="745970" cy="745970"/>
          </a:xfrm>
        </p:grpSpPr>
        <p:sp>
          <p:nvSpPr>
            <p:cNvPr id="251" name="Shape 251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56" name="Group 256"/>
          <p:cNvGrpSpPr/>
          <p:nvPr/>
        </p:nvGrpSpPr>
        <p:grpSpPr>
          <a:xfrm>
            <a:off x="15807463" y="7914167"/>
            <a:ext cx="745971" cy="745971"/>
            <a:chOff x="-1" y="-1"/>
            <a:chExt cx="745970" cy="745970"/>
          </a:xfrm>
        </p:grpSpPr>
        <p:sp>
          <p:nvSpPr>
            <p:cNvPr id="254" name="Shape 254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59" name="Group 259"/>
          <p:cNvGrpSpPr/>
          <p:nvPr/>
        </p:nvGrpSpPr>
        <p:grpSpPr>
          <a:xfrm>
            <a:off x="19805928" y="7914167"/>
            <a:ext cx="745971" cy="745971"/>
            <a:chOff x="-1" y="-1"/>
            <a:chExt cx="745970" cy="745970"/>
          </a:xfrm>
        </p:grpSpPr>
        <p:sp>
          <p:nvSpPr>
            <p:cNvPr id="257" name="Shape 257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62" name="Group 262"/>
          <p:cNvGrpSpPr/>
          <p:nvPr/>
        </p:nvGrpSpPr>
        <p:grpSpPr>
          <a:xfrm>
            <a:off x="15807463" y="10491264"/>
            <a:ext cx="745971" cy="745971"/>
            <a:chOff x="-1" y="-1"/>
            <a:chExt cx="745970" cy="745970"/>
          </a:xfrm>
        </p:grpSpPr>
        <p:sp>
          <p:nvSpPr>
            <p:cNvPr id="260" name="Shape 260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-22575" y="-1"/>
            <a:ext cx="24429148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67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288399" y="4019501"/>
            <a:ext cx="8785226" cy="482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 вирусных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инфекциях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цифрах</a:t>
            </a:r>
          </a:p>
        </p:txBody>
      </p:sp>
      <p:sp>
        <p:nvSpPr>
          <p:cNvPr id="272" name="Shape 272"/>
          <p:cNvSpPr>
            <a:spLocks noGrp="1"/>
          </p:cNvSpPr>
          <p:nvPr>
            <p:ph type="subTitle" sz="quarter" idx="1"/>
          </p:nvPr>
        </p:nvSpPr>
        <p:spPr>
          <a:xfrm>
            <a:off x="15601447" y="1418662"/>
            <a:ext cx="9228404" cy="3499976"/>
          </a:xfrm>
          <a:prstGeom prst="rect">
            <a:avLst/>
          </a:prstGeom>
        </p:spPr>
        <p:txBody>
          <a:bodyPr lIns="243798" tIns="243798" rIns="243798" bIns="243798"/>
          <a:lstStyle/>
          <a:p>
            <a:pPr defTabSz="2438400">
              <a:defRPr sz="3800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1-ое место в мире</a:t>
            </a:r>
            <a:endParaRPr spc="190"/>
          </a:p>
          <a:p>
            <a:pPr defTabSz="2438400">
              <a:defRPr sz="3800" b="0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 частоте и количеству случаев занимают вирусные инфекции — грипп и ОРВИ</a:t>
            </a:r>
          </a:p>
        </p:txBody>
      </p:sp>
      <p:sp>
        <p:nvSpPr>
          <p:cNvPr id="273" name="Shape 273"/>
          <p:cNvSpPr/>
          <p:nvPr/>
        </p:nvSpPr>
        <p:spPr>
          <a:xfrm>
            <a:off x="15588780" y="6028678"/>
            <a:ext cx="9456939" cy="151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3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Каждый 10-ый взрослый</a:t>
            </a:r>
            <a:endParaRPr spc="190"/>
          </a:p>
          <a:p>
            <a:pPr defTabSz="2438400"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ежегодно заболевает гриппом</a:t>
            </a:r>
          </a:p>
        </p:txBody>
      </p:sp>
      <p:sp>
        <p:nvSpPr>
          <p:cNvPr id="274" name="Shape 274"/>
          <p:cNvSpPr/>
          <p:nvPr/>
        </p:nvSpPr>
        <p:spPr>
          <a:xfrm>
            <a:off x="15647882" y="9587831"/>
            <a:ext cx="7543801" cy="2004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3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≈ 650 тыс. человек </a:t>
            </a:r>
            <a:endParaRPr spc="190"/>
          </a:p>
          <a:p>
            <a:pPr defTabSz="2438400"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умирают от гриппа </a:t>
            </a:r>
            <a:endParaRPr spc="190"/>
          </a:p>
          <a:p>
            <a:pPr defTabSz="2438400"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каждый год</a:t>
            </a:r>
          </a:p>
        </p:txBody>
      </p:sp>
      <p:sp>
        <p:nvSpPr>
          <p:cNvPr id="275" name="Shape 275"/>
          <p:cNvSpPr/>
          <p:nvPr/>
        </p:nvSpPr>
        <p:spPr>
          <a:xfrm>
            <a:off x="11390907" y="1452978"/>
            <a:ext cx="2711568" cy="324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spcBef>
                <a:spcPts val="0"/>
              </a:spcBef>
              <a:defRPr sz="20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276" name="Shape 276"/>
          <p:cNvSpPr/>
          <p:nvPr/>
        </p:nvSpPr>
        <p:spPr>
          <a:xfrm>
            <a:off x="10190116" y="5412505"/>
            <a:ext cx="4585077" cy="324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spcBef>
                <a:spcPts val="0"/>
              </a:spcBef>
              <a:defRPr sz="20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10</a:t>
            </a:r>
          </a:p>
        </p:txBody>
      </p:sp>
      <p:sp>
        <p:nvSpPr>
          <p:cNvPr id="277" name="Shape 277"/>
          <p:cNvSpPr/>
          <p:nvPr/>
        </p:nvSpPr>
        <p:spPr>
          <a:xfrm>
            <a:off x="8878494" y="9279245"/>
            <a:ext cx="7208321" cy="324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algn="ctr" defTabSz="2438400">
              <a:spcBef>
                <a:spcPts val="0"/>
              </a:spcBef>
              <a:defRPr sz="20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650 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-69853" y="-1"/>
            <a:ext cx="24523706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2" name="image1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0389" flipH="1">
            <a:off x="20595313" y="7366058"/>
            <a:ext cx="5037969" cy="9091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894698" y="839599"/>
            <a:ext cx="22721604" cy="432646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t>Иммунная система защищает </a:t>
            </a:r>
          </a:p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t>от всех патогенов</a:t>
            </a:r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1064032" y="4088562"/>
            <a:ext cx="14054381" cy="271032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3D5751"/>
                </a:solidFill>
              </a:defRPr>
            </a:pPr>
            <a:r>
              <a:t>Иммунитет (от латинского immunitas – освобождение, избавление)</a:t>
            </a:r>
            <a:r>
              <a:rPr b="0"/>
              <a:t> </a:t>
            </a:r>
            <a:r>
              <a:rPr b="0">
                <a:solidFill>
                  <a:srgbClr val="595959"/>
                </a:solidFill>
              </a:rPr>
              <a:t>— способность организма распознавать патогены и бороться с ними. </a:t>
            </a:r>
          </a:p>
        </p:txBody>
      </p:sp>
      <p:pic>
        <p:nvPicPr>
          <p:cNvPr id="286" name="image1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6793">
            <a:off x="19315931" y="-770407"/>
            <a:ext cx="5037967" cy="909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13.png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6203" y="3336930"/>
            <a:ext cx="7219899" cy="867066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17845921" y="6355269"/>
            <a:ext cx="6286216" cy="169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r" defTabSz="1877566">
              <a:spcBef>
                <a:spcPts val="0"/>
              </a:spcBef>
              <a:defRPr sz="6700" spc="600">
                <a:solidFill>
                  <a:srgbClr val="93694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immunity</a:t>
            </a:r>
          </a:p>
        </p:txBody>
      </p:sp>
      <p:sp>
        <p:nvSpPr>
          <p:cNvPr id="289" name="Shape 289"/>
          <p:cNvSpPr/>
          <p:nvPr/>
        </p:nvSpPr>
        <p:spPr>
          <a:xfrm>
            <a:off x="10730568" y="7474180"/>
            <a:ext cx="5902265" cy="5902265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11518465" y="8279889"/>
            <a:ext cx="4326473" cy="432647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1304033" y="9844176"/>
            <a:ext cx="4755336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грибы</a:t>
            </a:r>
            <a:endParaRPr dirty="0"/>
          </a:p>
        </p:txBody>
      </p:sp>
      <p:sp>
        <p:nvSpPr>
          <p:cNvPr id="292" name="Shape 292"/>
          <p:cNvSpPr/>
          <p:nvPr/>
        </p:nvSpPr>
        <p:spPr>
          <a:xfrm>
            <a:off x="3942967" y="8953175"/>
            <a:ext cx="3733537" cy="3733541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4237316" y="9265336"/>
            <a:ext cx="3144843" cy="314484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3549048" y="10373511"/>
            <a:ext cx="4521379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88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бактерии</a:t>
            </a:r>
          </a:p>
        </p:txBody>
      </p:sp>
      <p:sp>
        <p:nvSpPr>
          <p:cNvPr id="295" name="Shape 295"/>
          <p:cNvSpPr/>
          <p:nvPr/>
        </p:nvSpPr>
        <p:spPr>
          <a:xfrm>
            <a:off x="724808" y="6576514"/>
            <a:ext cx="4073858" cy="4073861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1329909" y="7199431"/>
            <a:ext cx="2863658" cy="28636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501049" y="8167013"/>
            <a:ext cx="4521376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88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вирусы</a:t>
            </a:r>
          </a:p>
        </p:txBody>
      </p:sp>
      <p:sp>
        <p:nvSpPr>
          <p:cNvPr id="298" name="Shape 298"/>
          <p:cNvSpPr/>
          <p:nvPr/>
        </p:nvSpPr>
        <p:spPr>
          <a:xfrm>
            <a:off x="7338514" y="6745847"/>
            <a:ext cx="4073861" cy="4073862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7561260" y="6986406"/>
            <a:ext cx="3628369" cy="362836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7114757" y="8094878"/>
            <a:ext cx="4521377" cy="1259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простейшие</a:t>
            </a:r>
            <a:endParaRPr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ctrTitle"/>
          </p:nvPr>
        </p:nvSpPr>
        <p:spPr>
          <a:xfrm>
            <a:off x="945500" y="736226"/>
            <a:ext cx="22134412" cy="3536622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292094">
              <a:lnSpc>
                <a:spcPct val="90000"/>
              </a:lnSpc>
              <a:defRPr sz="10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8AA99C"/>
                </a:solidFill>
              </a:rPr>
              <a:t>Первый</a:t>
            </a:r>
            <a:r>
              <a:t> уровень защиты иммунной системы</a:t>
            </a:r>
          </a:p>
        </p:txBody>
      </p:sp>
      <p:sp>
        <p:nvSpPr>
          <p:cNvPr id="305" name="Shape 305"/>
          <p:cNvSpPr/>
          <p:nvPr/>
        </p:nvSpPr>
        <p:spPr>
          <a:xfrm>
            <a:off x="1006672" y="6193049"/>
            <a:ext cx="8760124" cy="2269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3800" spc="-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Антитела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коже</a:t>
            </a:r>
            <a:r>
              <a:rPr dirty="0"/>
              <a:t> и </a:t>
            </a:r>
            <a:r>
              <a:rPr dirty="0" err="1"/>
              <a:t>слизистых</a:t>
            </a:r>
            <a:r>
              <a:rPr dirty="0"/>
              <a:t> </a:t>
            </a:r>
            <a:r>
              <a:rPr dirty="0" err="1"/>
              <a:t>защищают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 и </a:t>
            </a:r>
            <a:r>
              <a:rPr dirty="0" err="1"/>
              <a:t>вирусов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н</a:t>
            </a:r>
            <a:r>
              <a:rPr lang="ru-RU" dirty="0"/>
              <a:t>их</a:t>
            </a:r>
            <a:r>
              <a:rPr dirty="0"/>
              <a:t> </a:t>
            </a:r>
            <a:r>
              <a:rPr dirty="0" err="1"/>
              <a:t>попадают</a:t>
            </a:r>
            <a:endParaRPr dirty="0"/>
          </a:p>
        </p:txBody>
      </p:sp>
      <p:pic>
        <p:nvPicPr>
          <p:cNvPr id="306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8" cy="4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980413" y="5253747"/>
            <a:ext cx="9825326" cy="101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Механическая защита</a:t>
            </a:r>
          </a:p>
        </p:txBody>
      </p:sp>
      <p:grpSp>
        <p:nvGrpSpPr>
          <p:cNvPr id="310" name="Group 310"/>
          <p:cNvGrpSpPr/>
          <p:nvPr/>
        </p:nvGrpSpPr>
        <p:grpSpPr>
          <a:xfrm>
            <a:off x="14699846" y="2956090"/>
            <a:ext cx="7560774" cy="10188508"/>
            <a:chOff x="0" y="0"/>
            <a:chExt cx="7560773" cy="10188506"/>
          </a:xfrm>
        </p:grpSpPr>
        <p:pic>
          <p:nvPicPr>
            <p:cNvPr id="308" name="image15.png" descr="Image"/>
            <p:cNvPicPr>
              <a:picLocks noChangeAspect="1"/>
            </p:cNvPicPr>
            <p:nvPr/>
          </p:nvPicPr>
          <p:blipFill>
            <a:blip r:embed="rId4">
              <a:alphaModFix amt="49859"/>
            </a:blip>
            <a:stretch>
              <a:fillRect/>
            </a:stretch>
          </p:blipFill>
          <p:spPr>
            <a:xfrm>
              <a:off x="0" y="1024787"/>
              <a:ext cx="5665482" cy="8138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image16.png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493" y="0"/>
              <a:ext cx="7169281" cy="10188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1" name="Shape 311"/>
          <p:cNvSpPr/>
          <p:nvPr/>
        </p:nvSpPr>
        <p:spPr>
          <a:xfrm>
            <a:off x="21120163" y="2888171"/>
            <a:ext cx="3339129" cy="168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бактерии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паразиты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вирусы</a:t>
            </a:r>
          </a:p>
        </p:txBody>
      </p:sp>
      <p:pic>
        <p:nvPicPr>
          <p:cNvPr id="312" name="image14.png" descr="Image"/>
          <p:cNvPicPr>
            <a:picLocks noChangeAspect="1"/>
          </p:cNvPicPr>
          <p:nvPr/>
        </p:nvPicPr>
        <p:blipFill>
          <a:blip r:embed="rId6">
            <a:alphaModFix amt="9832"/>
          </a:blip>
          <a:stretch>
            <a:fillRect/>
          </a:stretch>
        </p:blipFill>
        <p:spPr>
          <a:xfrm rot="20110104" flipH="1">
            <a:off x="959666" y="7306495"/>
            <a:ext cx="10724112" cy="11606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ctrTitle"/>
          </p:nvPr>
        </p:nvSpPr>
        <p:spPr>
          <a:xfrm>
            <a:off x="987708" y="695383"/>
            <a:ext cx="22134413" cy="3485382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340862">
              <a:lnSpc>
                <a:spcPct val="90000"/>
              </a:lnSpc>
              <a:defRPr sz="96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Второй </a:t>
            </a:r>
            <a:r>
              <a:rPr>
                <a:solidFill>
                  <a:srgbClr val="3D5751"/>
                </a:solidFill>
              </a:rPr>
              <a:t>уровень защиты </a:t>
            </a:r>
          </a:p>
          <a:p>
            <a:pPr defTabSz="2340862">
              <a:lnSpc>
                <a:spcPct val="90000"/>
              </a:lnSpc>
              <a:defRPr sz="96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3D5751"/>
                </a:solidFill>
              </a:rPr>
              <a:t>иммунной системы</a:t>
            </a:r>
          </a:p>
        </p:txBody>
      </p:sp>
      <p:sp>
        <p:nvSpPr>
          <p:cNvPr id="317" name="Shape 317"/>
          <p:cNvSpPr/>
          <p:nvPr/>
        </p:nvSpPr>
        <p:spPr>
          <a:xfrm>
            <a:off x="1021602" y="5224833"/>
            <a:ext cx="13515840" cy="352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3800" spc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Клетки</a:t>
            </a:r>
            <a:r>
              <a:rPr dirty="0"/>
              <a:t> </a:t>
            </a:r>
            <a:r>
              <a:rPr dirty="0" err="1"/>
              <a:t>иммунной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 (Т-</a:t>
            </a:r>
            <a:r>
              <a:rPr dirty="0" err="1"/>
              <a:t>лимфоциты</a:t>
            </a:r>
            <a:r>
              <a:rPr dirty="0"/>
              <a:t> и </a:t>
            </a:r>
            <a:r>
              <a:rPr dirty="0" err="1"/>
              <a:t>макрофаги</a:t>
            </a:r>
            <a:r>
              <a:rPr dirty="0"/>
              <a:t>) </a:t>
            </a:r>
            <a:r>
              <a:rPr dirty="0" err="1"/>
              <a:t>препятствуют</a:t>
            </a:r>
            <a:r>
              <a:rPr dirty="0"/>
              <a:t> </a:t>
            </a:r>
            <a:r>
              <a:rPr dirty="0" err="1"/>
              <a:t>размножению</a:t>
            </a:r>
            <a:r>
              <a:rPr dirty="0"/>
              <a:t> </a:t>
            </a:r>
            <a:r>
              <a:rPr dirty="0" err="1"/>
              <a:t>патогенов</a:t>
            </a:r>
            <a:r>
              <a:rPr dirty="0"/>
              <a:t>, </a:t>
            </a:r>
            <a:r>
              <a:rPr dirty="0" err="1"/>
              <a:t>вырабатыва</a:t>
            </a:r>
            <a:r>
              <a:rPr lang="ru-RU" dirty="0"/>
              <a:t>ют</a:t>
            </a:r>
            <a:r>
              <a:rPr dirty="0"/>
              <a:t> </a:t>
            </a:r>
            <a:r>
              <a:rPr dirty="0" err="1"/>
              <a:t>интерферон</a:t>
            </a:r>
            <a:r>
              <a:rPr dirty="0"/>
              <a:t> — </a:t>
            </a:r>
            <a:r>
              <a:rPr dirty="0" err="1"/>
              <a:t>оружие</a:t>
            </a:r>
            <a:r>
              <a:rPr dirty="0"/>
              <a:t>, с </a:t>
            </a:r>
            <a:r>
              <a:rPr dirty="0" err="1"/>
              <a:t>помощью</a:t>
            </a:r>
            <a:r>
              <a:rPr dirty="0"/>
              <a:t> </a:t>
            </a:r>
            <a:r>
              <a:rPr dirty="0" err="1"/>
              <a:t>которого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можем</a:t>
            </a:r>
            <a:r>
              <a:rPr dirty="0"/>
              <a:t> </a:t>
            </a:r>
            <a:r>
              <a:rPr dirty="0" err="1"/>
              <a:t>противостоять</a:t>
            </a:r>
            <a:r>
              <a:rPr dirty="0"/>
              <a:t> </a:t>
            </a:r>
            <a:r>
              <a:rPr dirty="0" err="1"/>
              <a:t>болезнетворным</a:t>
            </a:r>
            <a:r>
              <a:rPr dirty="0"/>
              <a:t> </a:t>
            </a:r>
            <a:r>
              <a:rPr dirty="0" err="1"/>
              <a:t>бактериям</a:t>
            </a:r>
            <a:r>
              <a:rPr dirty="0"/>
              <a:t>, </a:t>
            </a:r>
            <a:r>
              <a:rPr dirty="0" err="1"/>
              <a:t>паразитам</a:t>
            </a:r>
            <a:r>
              <a:rPr dirty="0"/>
              <a:t>, </a:t>
            </a:r>
            <a:r>
              <a:rPr dirty="0" err="1"/>
              <a:t>вирусам</a:t>
            </a:r>
            <a:r>
              <a:rPr dirty="0"/>
              <a:t>.</a:t>
            </a:r>
          </a:p>
        </p:txBody>
      </p:sp>
      <p:sp>
        <p:nvSpPr>
          <p:cNvPr id="318" name="Shape 318"/>
          <p:cNvSpPr/>
          <p:nvPr/>
        </p:nvSpPr>
        <p:spPr>
          <a:xfrm>
            <a:off x="1038411" y="9789398"/>
            <a:ext cx="10978936" cy="189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/>
          <a:p>
            <a:pPr defTabSz="2438400">
              <a:lnSpc>
                <a:spcPct val="115000"/>
              </a:lnSpc>
              <a:spcBef>
                <a:spcPts val="0"/>
              </a:spcBef>
              <a:defRPr sz="3000" b="1">
                <a:solidFill>
                  <a:srgbClr val="3E59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Интерфероны</a:t>
            </a:r>
            <a:r>
              <a:rPr dirty="0"/>
              <a:t> </a:t>
            </a:r>
            <a:r>
              <a:rPr dirty="0" err="1"/>
              <a:t>начинают</a:t>
            </a:r>
            <a:r>
              <a:rPr dirty="0"/>
              <a:t> </a:t>
            </a:r>
            <a:r>
              <a:rPr dirty="0" err="1"/>
              <a:t>действовать</a:t>
            </a:r>
            <a:r>
              <a:rPr dirty="0"/>
              <a:t> с </a:t>
            </a:r>
            <a:r>
              <a:rPr dirty="0" err="1"/>
              <a:t>первых</a:t>
            </a:r>
            <a:r>
              <a:rPr dirty="0"/>
              <a:t> </a:t>
            </a:r>
          </a:p>
          <a:p>
            <a:pPr defTabSz="2438400">
              <a:lnSpc>
                <a:spcPct val="115000"/>
              </a:lnSpc>
              <a:spcBef>
                <a:spcPts val="0"/>
              </a:spcBef>
              <a:defRPr sz="3000" b="1">
                <a:solidFill>
                  <a:srgbClr val="3E59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часов</a:t>
            </a:r>
            <a:r>
              <a:rPr dirty="0"/>
              <a:t> </a:t>
            </a:r>
            <a:r>
              <a:rPr dirty="0" err="1"/>
              <a:t>болезни</a:t>
            </a:r>
            <a:r>
              <a:rPr dirty="0"/>
              <a:t>.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борются</a:t>
            </a:r>
            <a:r>
              <a:rPr dirty="0"/>
              <a:t> с </a:t>
            </a:r>
            <a:r>
              <a:rPr dirty="0" err="1"/>
              <a:t>инфекци</a:t>
            </a:r>
            <a:r>
              <a:rPr lang="ru-RU" dirty="0"/>
              <a:t>е</a:t>
            </a:r>
            <a:r>
              <a:rPr dirty="0"/>
              <a:t>й, </a:t>
            </a:r>
            <a:r>
              <a:rPr dirty="0" err="1"/>
              <a:t>пока</a:t>
            </a:r>
            <a:r>
              <a:rPr dirty="0"/>
              <a:t> </a:t>
            </a:r>
          </a:p>
          <a:p>
            <a:pPr defTabSz="2438400">
              <a:lnSpc>
                <a:spcPct val="115000"/>
              </a:lnSpc>
              <a:spcBef>
                <a:spcPts val="0"/>
              </a:spcBef>
              <a:defRPr sz="3000" b="1">
                <a:solidFill>
                  <a:srgbClr val="3E59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 </a:t>
            </a:r>
            <a:r>
              <a:rPr dirty="0" err="1"/>
              <a:t>защите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подключатся</a:t>
            </a:r>
            <a:r>
              <a:rPr dirty="0"/>
              <a:t> </a:t>
            </a:r>
            <a:r>
              <a:rPr dirty="0" err="1"/>
              <a:t>антитела</a:t>
            </a:r>
            <a:r>
              <a:rPr dirty="0"/>
              <a:t>.</a:t>
            </a:r>
          </a:p>
        </p:txBody>
      </p:sp>
      <p:pic>
        <p:nvPicPr>
          <p:cNvPr id="319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8" cy="4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1012153" y="4300620"/>
            <a:ext cx="7573369" cy="101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Местный иммунитет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14966618" y="1858034"/>
            <a:ext cx="10182327" cy="11427312"/>
            <a:chOff x="0" y="-1199410"/>
            <a:chExt cx="10182325" cy="11427310"/>
          </a:xfrm>
        </p:grpSpPr>
        <p:pic>
          <p:nvPicPr>
            <p:cNvPr id="321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07230"/>
              <a:ext cx="10182326" cy="9720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9178" y="402285"/>
              <a:ext cx="1365259" cy="1365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1398" y="0"/>
              <a:ext cx="2169813" cy="2169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7722" y="8461933"/>
              <a:ext cx="1365259" cy="1365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Shape 325"/>
            <p:cNvSpPr/>
            <p:nvPr/>
          </p:nvSpPr>
          <p:spPr>
            <a:xfrm>
              <a:off x="1603175" y="4995228"/>
              <a:ext cx="4854486" cy="1096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 lnSpcReduction="10000"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500" b="1">
                  <a:solidFill>
                    <a:srgbClr val="3E59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Т-лимфоциты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3789271" y="-1199411"/>
              <a:ext cx="3733236" cy="1013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- интерферон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4174621" y="142043"/>
              <a:ext cx="3733236" cy="188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/>
            <a:p>
              <a:pPr defTabSz="2438400"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бактерии</a:t>
              </a:r>
            </a:p>
            <a:p>
              <a:pPr defTabSz="2438400"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паразиты</a:t>
              </a:r>
            </a:p>
            <a:p>
              <a:pPr defTabSz="2438400"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вирусы</a:t>
              </a:r>
            </a:p>
          </p:txBody>
        </p:sp>
        <p:pic>
          <p:nvPicPr>
            <p:cNvPr id="328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7457" y="-1042928"/>
              <a:ext cx="746795" cy="729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3817</Words>
  <Application>Microsoft Office PowerPoint</Application>
  <PresentationFormat>Произвольный</PresentationFormat>
  <Paragraphs>496</Paragraphs>
  <Slides>36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Gilroy Extrabold</vt:lpstr>
      <vt:lpstr>Gilroy Medium</vt:lpstr>
      <vt:lpstr>Helvetica Light</vt:lpstr>
      <vt:lpstr>Helvetica Neue</vt:lpstr>
      <vt:lpstr>Helvetica Neue Medium</vt:lpstr>
      <vt:lpstr>Proxima Nova Semibold</vt:lpstr>
      <vt:lpstr>21_BasicWhite</vt:lpstr>
      <vt:lpstr>PHYTOVIRON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Иммунная система защищает  от всех патогенов</vt:lpstr>
      <vt:lpstr>Первый уровень защиты иммунной системы</vt:lpstr>
      <vt:lpstr>Второй уровень защиты  иммунной системы</vt:lpstr>
      <vt:lpstr>Третий уровень защиты  иммунной системы</vt:lpstr>
      <vt:lpstr>Если иммунитет ослаблен, то организм не справляется с атакой патогенов, и мы заболеваем </vt:lpstr>
      <vt:lpstr>Факторы,  ослабляющие иммунитет</vt:lpstr>
      <vt:lpstr>Презентация PowerPoint</vt:lpstr>
      <vt:lpstr>Риск заболеть  увеличивается</vt:lpstr>
      <vt:lpstr>И особенно возрастает  в сезон простуд</vt:lpstr>
      <vt:lpstr>фитоконцентрат ценных растительных компонентов для укрепления защитных  сил организма</vt:lpstr>
      <vt:lpstr>Фитовирон активирует  все уровни иммунной защиты</vt:lpstr>
      <vt:lpstr>Презентация PowerPoint</vt:lpstr>
      <vt:lpstr>Продукт от доктора Душека </vt:lpstr>
      <vt:lpstr>Презентация PowerPoint</vt:lpstr>
      <vt:lpstr>Метод поиска  идеальной формулы</vt:lpstr>
      <vt:lpstr>21 высокоактивный экстракт:  мощь природы для борьбы за иммунитет </vt:lpstr>
      <vt:lpstr>Презентация PowerPoint</vt:lpstr>
      <vt:lpstr>Презентация PowerPoint</vt:lpstr>
      <vt:lpstr>Метод поиска  идеальной формулы</vt:lpstr>
      <vt:lpstr>Метод поиска  идеальной формулы</vt:lpstr>
      <vt:lpstr>Презентация PowerPoint</vt:lpstr>
      <vt:lpstr>PHYTOVIRON — источник соединений, обладающих активностью против вирусов, бактерий и грибов</vt:lpstr>
      <vt:lpstr>Экстракты </vt:lpstr>
      <vt:lpstr>Экстракты</vt:lpstr>
      <vt:lpstr>Экстракты</vt:lpstr>
      <vt:lpstr>Экстракты</vt:lpstr>
      <vt:lpstr>Презентация PowerPoint</vt:lpstr>
      <vt:lpstr>Применение</vt:lpstr>
      <vt:lpstr>PHYTOVIRON:  новый уровень защиты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PHYTOVIRON</dc:title>
  <dc:creator>Васина Алла</dc:creator>
  <cp:lastModifiedBy>Павлов Павел</cp:lastModifiedBy>
  <cp:revision>17</cp:revision>
  <dcterms:modified xsi:type="dcterms:W3CDTF">2020-04-30T07:54:35Z</dcterms:modified>
</cp:coreProperties>
</file>